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77" r:id="rId2"/>
    <p:sldId id="1545" r:id="rId3"/>
    <p:sldId id="2157" r:id="rId4"/>
    <p:sldId id="270" r:id="rId5"/>
    <p:sldId id="2114" r:id="rId6"/>
    <p:sldId id="2665" r:id="rId7"/>
    <p:sldId id="2669" r:id="rId8"/>
    <p:sldId id="2690" r:id="rId9"/>
    <p:sldId id="2693" r:id="rId10"/>
    <p:sldId id="2670" r:id="rId11"/>
    <p:sldId id="2694" r:id="rId12"/>
    <p:sldId id="2696" r:id="rId13"/>
    <p:sldId id="2697" r:id="rId14"/>
    <p:sldId id="2698" r:id="rId15"/>
    <p:sldId id="2699" r:id="rId16"/>
    <p:sldId id="2700" r:id="rId17"/>
    <p:sldId id="2701" r:id="rId18"/>
    <p:sldId id="2695" r:id="rId19"/>
    <p:sldId id="2692" r:id="rId20"/>
    <p:sldId id="2691" r:id="rId21"/>
    <p:sldId id="2632" r:id="rId22"/>
    <p:sldId id="2685" r:id="rId23"/>
    <p:sldId id="2688" r:id="rId24"/>
    <p:sldId id="2641" r:id="rId25"/>
    <p:sldId id="2557" r:id="rId26"/>
    <p:sldId id="1632" r:id="rId27"/>
    <p:sldId id="382"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A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44040" autoAdjust="0"/>
  </p:normalViewPr>
  <p:slideViewPr>
    <p:cSldViewPr snapToGrid="0">
      <p:cViewPr varScale="1">
        <p:scale>
          <a:sx n="46" d="100"/>
          <a:sy n="46" d="100"/>
        </p:scale>
        <p:origin x="678" y="4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1728"/>
          </a:xfrm>
          <a:prstGeom prst="rect">
            <a:avLst/>
          </a:prstGeom>
        </p:spPr>
        <p:txBody>
          <a:bodyPr vert="horz" lIns="96647" tIns="48324" rIns="96647" bIns="48324" rtlCol="0"/>
          <a:lstStyle>
            <a:lvl1pPr algn="r">
              <a:defRPr sz="1300"/>
            </a:lvl1pPr>
          </a:lstStyle>
          <a:p>
            <a:fld id="{27449612-5942-ED4E-9827-D5FAF1CB7F3D}" type="datetimeFigureOut">
              <a:rPr lang="en-US" smtClean="0"/>
              <a:t>08/20/25</a:t>
            </a:fld>
            <a:endParaRPr lang="en-US"/>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7"/>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6"/>
            <a:ext cx="3169920" cy="481727"/>
          </a:xfrm>
          <a:prstGeom prst="rect">
            <a:avLst/>
          </a:prstGeom>
        </p:spPr>
        <p:txBody>
          <a:bodyPr vert="horz" lIns="96647" tIns="48324" rIns="96647" bIns="48324" rtlCol="0" anchor="b"/>
          <a:lstStyle>
            <a:lvl1pPr algn="r">
              <a:defRPr sz="1300"/>
            </a:lvl1pPr>
          </a:lstStyle>
          <a:p>
            <a:fld id="{28AB5368-0485-6B42-9751-F4DBFC24A11A}" type="slidenum">
              <a:rPr lang="en-US" smtClean="0"/>
              <a:t>‹#›</a:t>
            </a:fld>
            <a:endParaRPr lang="en-US"/>
          </a:p>
        </p:txBody>
      </p:sp>
    </p:spTree>
    <p:extLst>
      <p:ext uri="{BB962C8B-B14F-4D97-AF65-F5344CB8AC3E}">
        <p14:creationId xmlns:p14="http://schemas.microsoft.com/office/powerpoint/2010/main" val="177316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B5368-0485-6B42-9751-F4DBFC24A11A}" type="slidenum">
              <a:rPr lang="en-US" smtClean="0"/>
              <a:t>1</a:t>
            </a:fld>
            <a:endParaRPr lang="en-US"/>
          </a:p>
        </p:txBody>
      </p:sp>
    </p:spTree>
    <p:extLst>
      <p:ext uri="{BB962C8B-B14F-4D97-AF65-F5344CB8AC3E}">
        <p14:creationId xmlns:p14="http://schemas.microsoft.com/office/powerpoint/2010/main" val="301301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BE427-77A8-AD84-1386-92C50D774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633FD-C39A-F4F7-31B5-6257CDE0CA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F90CF-DCB9-AF39-5164-39197E16AEB7}"/>
              </a:ext>
            </a:extLst>
          </p:cNvPr>
          <p:cNvSpPr>
            <a:spLocks noGrp="1"/>
          </p:cNvSpPr>
          <p:nvPr>
            <p:ph type="body" idx="1"/>
          </p:nvPr>
        </p:nvSpPr>
        <p:spPr/>
        <p:txBody>
          <a:bodyPr/>
          <a:lstStyle/>
          <a:p>
            <a:pPr marL="228600" lvl="0" indent="-228600">
              <a:buAutoNum type="arabicPeriod"/>
            </a:pPr>
            <a:r>
              <a:rPr lang="en-US" sz="1200" b="1" kern="1200" dirty="0">
                <a:solidFill>
                  <a:schemeClr val="tx1"/>
                </a:solidFill>
                <a:effectLst/>
                <a:latin typeface="+mn-lt"/>
                <a:ea typeface="+mn-ea"/>
                <a:cs typeface="+mn-cs"/>
              </a:rPr>
              <a:t>Unlocks Valuable Tax Credits:</a:t>
            </a:r>
            <a:r>
              <a:rPr lang="en-US" sz="1200" kern="1200" dirty="0">
                <a:solidFill>
                  <a:schemeClr val="tx1"/>
                </a:solidFill>
                <a:effectLst/>
                <a:latin typeface="+mn-lt"/>
                <a:ea typeface="+mn-ea"/>
                <a:cs typeface="+mn-cs"/>
              </a:rPr>
              <a:t> Many of the most beneficial tax credits, such as the Child Tax Credit, American Opportunity Tax Credit (for education), and the Earned Income Tax Credit, have AGI-based phase-outs. A lower AGI can mean you are fully eligible for these credits, which directly reduce your tax bill dollar for dollar.</a:t>
            </a:r>
          </a:p>
          <a:p>
            <a:pPr marL="228600" lvl="0" indent="-228600">
              <a:buAutoNum type="arabicPeriod"/>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2. Increases Your Health Insurance Subsidies:</a:t>
            </a:r>
            <a:r>
              <a:rPr lang="en-US" sz="1200" kern="1200" dirty="0">
                <a:solidFill>
                  <a:schemeClr val="tx1"/>
                </a:solidFill>
                <a:effectLst/>
                <a:latin typeface="+mn-lt"/>
                <a:ea typeface="+mn-ea"/>
                <a:cs typeface="+mn-cs"/>
              </a:rPr>
              <a:t> If you purchase health insurance through the Affordable Care Act (ACA) marketplace, the amount of your premium tax credit is based on your household income, which is a modified form of your AGI. A lower AGI can lead to much larger subsidies, significantly reducing the cost of your health insurance.</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3. Lowers Student Loan Payments:</a:t>
            </a:r>
            <a:r>
              <a:rPr lang="en-US" sz="1200" kern="1200" dirty="0">
                <a:solidFill>
                  <a:schemeClr val="tx1"/>
                </a:solidFill>
                <a:effectLst/>
                <a:latin typeface="+mn-lt"/>
                <a:ea typeface="+mn-ea"/>
                <a:cs typeface="+mn-cs"/>
              </a:rPr>
              <a:t> For those on income-driven repayment (IDR) plans for federal student loans (like SAVE, PAYE, or IBR), your monthly payment is calculated as a percentage of your discretionary income. A lower AGI directly reduces this discretionary income, leading to a smaller monthly student loan payment.</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4. Increases College Financial Aid:</a:t>
            </a:r>
            <a:r>
              <a:rPr lang="en-US" sz="1200" kern="1200" dirty="0">
                <a:solidFill>
                  <a:schemeClr val="tx1"/>
                </a:solidFill>
                <a:effectLst/>
                <a:latin typeface="+mn-lt"/>
                <a:ea typeface="+mn-ea"/>
                <a:cs typeface="+mn-cs"/>
              </a:rPr>
              <a:t> The Free Application for Federal Student Aid (FAFSA) uses a student's and their family's income to determine eligibility for federal grants, loans, and work-study. Your AGI is a primary factor in this calculation, and a lower AGI can result in a more generous financial aid package.</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5. Qualifies You for Tax Deductions:</a:t>
            </a:r>
            <a:r>
              <a:rPr lang="en-US" sz="1200" kern="1200" dirty="0">
                <a:solidFill>
                  <a:schemeClr val="tx1"/>
                </a:solidFill>
                <a:effectLst/>
                <a:latin typeface="+mn-lt"/>
                <a:ea typeface="+mn-ea"/>
                <a:cs typeface="+mn-cs"/>
              </a:rPr>
              <a:t> Some "below-the-line" itemized deductions, such as medical expenses, are only deductible to the extent that they exceed a certain percentage of your AGI. A lower AGI means it's easier to meet that threshold, allowing you to deduct more of your medical costs.</a:t>
            </a:r>
          </a:p>
          <a:p>
            <a:endParaRPr lang="en-US" dirty="0">
              <a:effectLst/>
            </a:endParaRPr>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AB867C6F-B31D-6003-C76E-11EA59F31E54}"/>
              </a:ext>
            </a:extLst>
          </p:cNvPr>
          <p:cNvSpPr>
            <a:spLocks noGrp="1"/>
          </p:cNvSpPr>
          <p:nvPr>
            <p:ph type="sldNum" sz="quarter" idx="5"/>
          </p:nvPr>
        </p:nvSpPr>
        <p:spPr/>
        <p:txBody>
          <a:bodyPr/>
          <a:lstStyle/>
          <a:p>
            <a:fld id="{28AB5368-0485-6B42-9751-F4DBFC24A11A}" type="slidenum">
              <a:rPr lang="en-US" smtClean="0"/>
              <a:t>11</a:t>
            </a:fld>
            <a:endParaRPr lang="en-US"/>
          </a:p>
        </p:txBody>
      </p:sp>
    </p:spTree>
    <p:extLst>
      <p:ext uri="{BB962C8B-B14F-4D97-AF65-F5344CB8AC3E}">
        <p14:creationId xmlns:p14="http://schemas.microsoft.com/office/powerpoint/2010/main" val="307282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504F6-6C69-8BF6-8928-512C7EC7A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C694D-0955-4846-91D7-529D69F01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ED71D-96A2-BB96-55BC-5A9BB8E250F4}"/>
              </a:ext>
            </a:extLst>
          </p:cNvPr>
          <p:cNvSpPr>
            <a:spLocks noGrp="1"/>
          </p:cNvSpPr>
          <p:nvPr>
            <p:ph type="body" idx="1"/>
          </p:nvPr>
        </p:nvSpPr>
        <p:spPr/>
        <p:txBody>
          <a:bodyPr/>
          <a:lstStyle/>
          <a:p>
            <a:pPr lvl="0"/>
            <a:r>
              <a:rPr lang="en-US" sz="1200" b="1" kern="1200" dirty="0">
                <a:solidFill>
                  <a:schemeClr val="tx1"/>
                </a:solidFill>
                <a:effectLst/>
                <a:latin typeface="+mn-lt"/>
                <a:ea typeface="+mn-ea"/>
                <a:cs typeface="+mn-cs"/>
              </a:rPr>
              <a:t>6. Secures Loans and Mortgages:</a:t>
            </a:r>
            <a:r>
              <a:rPr lang="en-US" sz="1200" kern="1200" dirty="0">
                <a:solidFill>
                  <a:schemeClr val="tx1"/>
                </a:solidFill>
                <a:effectLst/>
                <a:latin typeface="+mn-lt"/>
                <a:ea typeface="+mn-ea"/>
                <a:cs typeface="+mn-cs"/>
              </a:rPr>
              <a:t> Lenders use your AGI as a primary metric to assess your ability to repay a loan. A higher AGI indicates a higher level of income, which can make it easier to qualify for a mortgage, car loan, or other forms of credit with favorable terms. Lenders often look at your AGI on tax returns as a reliable source of income verification.</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7. Indicates Strong Earning Potential:</a:t>
            </a:r>
            <a:r>
              <a:rPr lang="en-US" sz="1200" kern="1200" dirty="0">
                <a:solidFill>
                  <a:schemeClr val="tx1"/>
                </a:solidFill>
                <a:effectLst/>
                <a:latin typeface="+mn-lt"/>
                <a:ea typeface="+mn-ea"/>
                <a:cs typeface="+mn-cs"/>
              </a:rPr>
              <a:t> A high AGI is a clear sign of significant earnings, which can open doors to higher-tier financial services and investment opportunities. It can be a benchmark used by financial advisors and wealth managers to determine your eligibility for specific products or services.</a:t>
            </a:r>
          </a:p>
          <a:p>
            <a:endParaRPr lang="en-US" dirty="0">
              <a:effectLst/>
            </a:endParaRPr>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A85B87A0-28BD-CE87-2579-39D062DE1EE3}"/>
              </a:ext>
            </a:extLst>
          </p:cNvPr>
          <p:cNvSpPr>
            <a:spLocks noGrp="1"/>
          </p:cNvSpPr>
          <p:nvPr>
            <p:ph type="sldNum" sz="quarter" idx="5"/>
          </p:nvPr>
        </p:nvSpPr>
        <p:spPr/>
        <p:txBody>
          <a:bodyPr/>
          <a:lstStyle/>
          <a:p>
            <a:fld id="{28AB5368-0485-6B42-9751-F4DBFC24A11A}" type="slidenum">
              <a:rPr lang="en-US" smtClean="0"/>
              <a:t>12</a:t>
            </a:fld>
            <a:endParaRPr lang="en-US"/>
          </a:p>
        </p:txBody>
      </p:sp>
    </p:spTree>
    <p:extLst>
      <p:ext uri="{BB962C8B-B14F-4D97-AF65-F5344CB8AC3E}">
        <p14:creationId xmlns:p14="http://schemas.microsoft.com/office/powerpoint/2010/main" val="2111251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D2115-BA05-0934-76A6-86E734A64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CC5AD-17E5-C48A-65EA-8DF0D5583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B215D-89C1-2BFF-7CBF-0524E5DC0AE6}"/>
              </a:ext>
            </a:extLst>
          </p:cNvPr>
          <p:cNvSpPr>
            <a:spLocks noGrp="1"/>
          </p:cNvSpPr>
          <p:nvPr>
            <p:ph type="body" idx="1"/>
          </p:nvPr>
        </p:nvSpPr>
        <p:spPr/>
        <p:txBody>
          <a:bodyPr/>
          <a:lstStyle/>
          <a:p>
            <a:pPr lvl="0"/>
            <a:r>
              <a:rPr lang="en-US" sz="1200" b="1" kern="1200" dirty="0">
                <a:solidFill>
                  <a:schemeClr val="tx1"/>
                </a:solidFill>
                <a:effectLst/>
                <a:latin typeface="+mn-lt"/>
                <a:ea typeface="+mn-ea"/>
                <a:cs typeface="+mn-cs"/>
              </a:rPr>
              <a:t>Influences Retirement Contribution Options:</a:t>
            </a:r>
            <a:r>
              <a:rPr lang="en-US" sz="1200" kern="1200" dirty="0">
                <a:solidFill>
                  <a:schemeClr val="tx1"/>
                </a:solidFill>
                <a:effectLst/>
                <a:latin typeface="+mn-lt"/>
                <a:ea typeface="+mn-ea"/>
                <a:cs typeface="+mn-cs"/>
              </a:rPr>
              <a:t> Your AGI can have a two-fold impact on retirement savings. A lower AGI allows for a full tax deduction on contributions to a Traditional IRA, while a high AGI can phase out this deduction. Conversely, a very high Modified AGI can make you ineligible to contribute to a Roth IRA at all. Understanding your AGI is crucial for choosing the right retirement vehicle.</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Determines Your Tax Rate on Certain Income:</a:t>
            </a:r>
            <a:r>
              <a:rPr lang="en-US" sz="1200" kern="1200" dirty="0">
                <a:solidFill>
                  <a:schemeClr val="tx1"/>
                </a:solidFill>
                <a:effectLst/>
                <a:latin typeface="+mn-lt"/>
                <a:ea typeface="+mn-ea"/>
                <a:cs typeface="+mn-cs"/>
              </a:rPr>
              <a:t> While your taxable income determines your tax bracket, your AGI is a key step in getting there. Your AGI can also determine if certain types of income, such as Social Security benefits, become taxable. As your AGI rises, so does the percentage of your Social Security benefits that are subject to tax.</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 Tool for Financial Strategy:</a:t>
            </a:r>
            <a:r>
              <a:rPr lang="en-US" sz="1200" kern="1200" dirty="0">
                <a:solidFill>
                  <a:schemeClr val="tx1"/>
                </a:solidFill>
                <a:effectLst/>
                <a:latin typeface="+mn-lt"/>
                <a:ea typeface="+mn-ea"/>
                <a:cs typeface="+mn-cs"/>
              </a:rPr>
              <a:t> Ultimately, understanding your AGI is about putting a powerful financial tool in your hands. Knowing how specific financial moves (like contributing to a Traditional IRA or an HSA) can lower your AGI allows you to strategically manage your financial life. This isn't about being "high" or "low" for the sake of it, but about making informed decisions to achieve your financial goals, whether that's saving on taxes, qualifying for a loan, or planning for retirement.</a:t>
            </a:r>
          </a:p>
          <a:p>
            <a:endParaRPr lang="en-US" dirty="0">
              <a:effectLst/>
            </a:endParaRPr>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3CD14341-DD0D-A9B1-375F-724B487E9653}"/>
              </a:ext>
            </a:extLst>
          </p:cNvPr>
          <p:cNvSpPr>
            <a:spLocks noGrp="1"/>
          </p:cNvSpPr>
          <p:nvPr>
            <p:ph type="sldNum" sz="quarter" idx="5"/>
          </p:nvPr>
        </p:nvSpPr>
        <p:spPr/>
        <p:txBody>
          <a:bodyPr/>
          <a:lstStyle/>
          <a:p>
            <a:fld id="{28AB5368-0485-6B42-9751-F4DBFC24A11A}" type="slidenum">
              <a:rPr lang="en-US" smtClean="0"/>
              <a:t>13</a:t>
            </a:fld>
            <a:endParaRPr lang="en-US"/>
          </a:p>
        </p:txBody>
      </p:sp>
    </p:spTree>
    <p:extLst>
      <p:ext uri="{BB962C8B-B14F-4D97-AF65-F5344CB8AC3E}">
        <p14:creationId xmlns:p14="http://schemas.microsoft.com/office/powerpoint/2010/main" val="603292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3CAB-30CD-8096-A690-9A3AB8F91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EF418-8EFC-AB05-404F-628C4CF60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3256F-B3C0-58FF-A8F6-0B566F6FBF7F}"/>
              </a:ext>
            </a:extLst>
          </p:cNvPr>
          <p:cNvSpPr>
            <a:spLocks noGrp="1"/>
          </p:cNvSpPr>
          <p:nvPr>
            <p:ph type="body" idx="1"/>
          </p:nvPr>
        </p:nvSpPr>
        <p:spPr/>
        <p:txBody>
          <a:bodyPr/>
          <a:lstStyle/>
          <a:p>
            <a:r>
              <a:rPr lang="en-US" dirty="0"/>
              <a:t>First things first, what exactly </a:t>
            </a:r>
            <a:r>
              <a:rPr lang="en-US" i="1" dirty="0"/>
              <a:t>is</a:t>
            </a:r>
            <a:r>
              <a:rPr lang="en-US" dirty="0"/>
              <a:t> AGI? Well, it starts with your </a:t>
            </a:r>
            <a:r>
              <a:rPr lang="en-US" b="1" dirty="0"/>
              <a:t>Gross Income</a:t>
            </a:r>
            <a:r>
              <a:rPr lang="en-US" dirty="0"/>
              <a:t>. This is the total amount of money you earn in a year </a:t>
            </a:r>
            <a:r>
              <a:rPr lang="en-US" i="1" dirty="0"/>
              <a:t>before</a:t>
            </a:r>
            <a:r>
              <a:rPr lang="en-US" dirty="0"/>
              <a:t> any deductions. Think of it as the sum of all your wages, salaries, tips, investment income, business income – essentially, all the taxable money coming in.</a:t>
            </a:r>
          </a:p>
          <a:p>
            <a:endParaRPr lang="en-US" dirty="0">
              <a:effectLst/>
            </a:endParaRPr>
          </a:p>
          <a:p>
            <a:endParaRPr lang="en-US" dirty="0">
              <a:effectLst/>
            </a:endParaRPr>
          </a:p>
          <a:p>
            <a:pPr lvl="1"/>
            <a:r>
              <a:rPr lang="en-US" sz="1200" b="1" kern="1200" dirty="0">
                <a:solidFill>
                  <a:schemeClr val="tx1"/>
                </a:solidFill>
                <a:effectLst/>
                <a:latin typeface="+mn-lt"/>
                <a:ea typeface="+mn-ea"/>
                <a:cs typeface="+mn-cs"/>
              </a:rPr>
              <a:t>The Key Point:</a:t>
            </a:r>
            <a:r>
              <a:rPr lang="en-US" sz="1200" kern="1200" dirty="0">
                <a:solidFill>
                  <a:schemeClr val="tx1"/>
                </a:solidFill>
                <a:effectLst/>
                <a:latin typeface="+mn-lt"/>
                <a:ea typeface="+mn-ea"/>
                <a:cs typeface="+mn-cs"/>
              </a:rPr>
              <a:t> "Remember, AGI is the starting point for so many other calculations. It’s the number on line 11 of your Form 1040, and it's the number that government agencies and lenders look at to determine eligibility for a wide range of benefits and services."</a:t>
            </a:r>
            <a:endParaRPr lang="en-US" sz="1100" kern="1200" dirty="0">
              <a:solidFill>
                <a:schemeClr val="tx1"/>
              </a:solidFill>
              <a:effectLst/>
              <a:latin typeface="+mn-lt"/>
              <a:ea typeface="+mn-ea"/>
              <a:cs typeface="+mn-cs"/>
            </a:endParaRPr>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56B312E1-BBF3-038F-D755-8DE15254F932}"/>
              </a:ext>
            </a:extLst>
          </p:cNvPr>
          <p:cNvSpPr>
            <a:spLocks noGrp="1"/>
          </p:cNvSpPr>
          <p:nvPr>
            <p:ph type="sldNum" sz="quarter" idx="5"/>
          </p:nvPr>
        </p:nvSpPr>
        <p:spPr/>
        <p:txBody>
          <a:bodyPr/>
          <a:lstStyle/>
          <a:p>
            <a:fld id="{28AB5368-0485-6B42-9751-F4DBFC24A11A}" type="slidenum">
              <a:rPr lang="en-US" smtClean="0"/>
              <a:t>14</a:t>
            </a:fld>
            <a:endParaRPr lang="en-US"/>
          </a:p>
        </p:txBody>
      </p:sp>
    </p:spTree>
    <p:extLst>
      <p:ext uri="{BB962C8B-B14F-4D97-AF65-F5344CB8AC3E}">
        <p14:creationId xmlns:p14="http://schemas.microsoft.com/office/powerpoint/2010/main" val="60521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6B4C0-8C84-2FA7-D1C2-0B6A0A7BB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63FFF-9B30-E492-3625-C63CA8DD1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A20E8-E647-2D14-E103-BA112EB6F990}"/>
              </a:ext>
            </a:extLst>
          </p:cNvPr>
          <p:cNvSpPr>
            <a:spLocks noGrp="1"/>
          </p:cNvSpPr>
          <p:nvPr>
            <p:ph type="body" idx="1"/>
          </p:nvPr>
        </p:nvSpPr>
        <p:spPr/>
        <p:txBody>
          <a:bodyPr/>
          <a:lstStyle/>
          <a:p>
            <a:endParaRPr lang="en-US" dirty="0">
              <a:effectLst/>
            </a:endParaRPr>
          </a:p>
          <a:p>
            <a:r>
              <a:rPr lang="en-US" sz="1200" kern="1200" dirty="0">
                <a:solidFill>
                  <a:schemeClr val="tx1"/>
                </a:solidFill>
                <a:effectLst/>
                <a:latin typeface="+mn-lt"/>
                <a:ea typeface="+mn-ea"/>
                <a:cs typeface="+mn-cs"/>
              </a:rPr>
              <a:t>The Low AGI Advantage: Unlocking Benefits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Tax Credits, Subsidies, and Financial Aid.</a:t>
            </a:r>
            <a:endParaRPr lang="en-US" sz="1100" dirty="0"/>
          </a:p>
          <a:p>
            <a:endParaRPr lang="en-US" dirty="0">
              <a:effectLst/>
            </a:endParaRPr>
          </a:p>
          <a:p>
            <a:pPr lvl="1"/>
            <a:r>
              <a:rPr lang="en-US" sz="1200" b="1" kern="1200" dirty="0">
                <a:solidFill>
                  <a:schemeClr val="tx1"/>
                </a:solidFill>
                <a:effectLst/>
                <a:latin typeface="+mn-lt"/>
                <a:ea typeface="+mn-ea"/>
                <a:cs typeface="+mn-cs"/>
              </a:rPr>
              <a:t>Bullet Points:</a:t>
            </a:r>
            <a:endParaRPr lang="en-US" sz="11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Tax Credits:</a:t>
            </a:r>
            <a:r>
              <a:rPr lang="en-US" sz="1200" kern="1200" dirty="0">
                <a:solidFill>
                  <a:schemeClr val="tx1"/>
                </a:solidFill>
                <a:effectLst/>
                <a:latin typeface="+mn-lt"/>
                <a:ea typeface="+mn-ea"/>
                <a:cs typeface="+mn-cs"/>
              </a:rPr>
              <a:t> Eligibility for credits like the Child Tax Credit, Earned Income Tax Credit, and education credits often phases out as AGI rises.</a:t>
            </a:r>
            <a:endParaRPr lang="en-US" sz="11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Health Insurance Subsidies:</a:t>
            </a:r>
            <a:r>
              <a:rPr lang="en-US" sz="1200" kern="1200" dirty="0">
                <a:solidFill>
                  <a:schemeClr val="tx1"/>
                </a:solidFill>
                <a:effectLst/>
                <a:latin typeface="+mn-lt"/>
                <a:ea typeface="+mn-ea"/>
                <a:cs typeface="+mn-cs"/>
              </a:rPr>
              <a:t> Your AGI (specifically, Modified AGI) determines the amount of your premium tax credit on the ACA marketplace.</a:t>
            </a:r>
            <a:endParaRPr lang="en-US" sz="11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Student Financial Aid (FAFSA):</a:t>
            </a:r>
            <a:r>
              <a:rPr lang="en-US" sz="1200" kern="1200" dirty="0">
                <a:solidFill>
                  <a:schemeClr val="tx1"/>
                </a:solidFill>
                <a:effectLst/>
                <a:latin typeface="+mn-lt"/>
                <a:ea typeface="+mn-ea"/>
                <a:cs typeface="+mn-cs"/>
              </a:rPr>
              <a:t> A lower AGI leads to a lower Expected Family Contribution (EFC), which can result in more grants and scholarships for you or your children.</a:t>
            </a:r>
            <a:endParaRPr lang="en-US" sz="11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Student Loan Payments:</a:t>
            </a:r>
            <a:r>
              <a:rPr lang="en-US" sz="1200" kern="1200" dirty="0">
                <a:solidFill>
                  <a:schemeClr val="tx1"/>
                </a:solidFill>
                <a:effectLst/>
                <a:latin typeface="+mn-lt"/>
                <a:ea typeface="+mn-ea"/>
                <a:cs typeface="+mn-cs"/>
              </a:rPr>
              <a:t> Monthly payments on income-driven repayment plans are based on your AGI. A lower AGI can mean a smaller, more manageable payment.</a:t>
            </a:r>
            <a:endParaRPr lang="en-US" sz="1100" kern="1200" dirty="0">
              <a:solidFill>
                <a:schemeClr val="tx1"/>
              </a:solidFill>
              <a:effectLst/>
              <a:latin typeface="+mn-lt"/>
              <a:ea typeface="+mn-ea"/>
              <a:cs typeface="+mn-cs"/>
            </a:endParaRPr>
          </a:p>
          <a:p>
            <a:endParaRPr lang="en-US" dirty="0">
              <a:effectLst/>
            </a:endParaRPr>
          </a:p>
          <a:p>
            <a:pPr lvl="1"/>
            <a:r>
              <a:rPr lang="en-US" sz="1200" kern="1200" dirty="0">
                <a:solidFill>
                  <a:schemeClr val="tx1"/>
                </a:solidFill>
                <a:effectLst/>
                <a:latin typeface="+mn-lt"/>
                <a:ea typeface="+mn-ea"/>
                <a:cs typeface="+mn-cs"/>
              </a:rPr>
              <a:t>In many situations, especially when you're seeking government assistance or tax benefits, a lower AGI is a huge win. The government uses your AGI as a gatekeeper for these benefits.</a:t>
            </a:r>
          </a:p>
          <a:p>
            <a:pPr lvl="1"/>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Practical Example (Tax Credits):</a:t>
            </a:r>
            <a:r>
              <a:rPr lang="en-US" sz="1200" kern="1200" dirty="0">
                <a:solidFill>
                  <a:schemeClr val="tx1"/>
                </a:solidFill>
                <a:effectLst/>
                <a:latin typeface="+mn-lt"/>
                <a:ea typeface="+mn-ea"/>
                <a:cs typeface="+mn-cs"/>
              </a:rPr>
              <a:t> "For instance, if your AGI is below a certain threshold, you might be eligible for a full, refundable Child Tax Credit. But if your AGI is just a little bit higher, you could lose some or all of that credit, costing you hundreds or thousands of dollars on your tax bill.</a:t>
            </a:r>
          </a:p>
          <a:p>
            <a:pPr lvl="1"/>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Practical Example (Student Aid):</a:t>
            </a:r>
            <a:r>
              <a:rPr lang="en-US" sz="1200" kern="1200" dirty="0">
                <a:solidFill>
                  <a:schemeClr val="tx1"/>
                </a:solidFill>
                <a:effectLst/>
                <a:latin typeface="+mn-lt"/>
                <a:ea typeface="+mn-ea"/>
                <a:cs typeface="+mn-cs"/>
              </a:rPr>
              <a:t> "For students or parents, AGI is a major factor on the FAFSA. A lower AGI can dramatically increase the amount of financial aid you're offered, reducing the need for student loans."</a:t>
            </a:r>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484384D9-412D-9C91-19D3-14C00F16EE52}"/>
              </a:ext>
            </a:extLst>
          </p:cNvPr>
          <p:cNvSpPr>
            <a:spLocks noGrp="1"/>
          </p:cNvSpPr>
          <p:nvPr>
            <p:ph type="sldNum" sz="quarter" idx="5"/>
          </p:nvPr>
        </p:nvSpPr>
        <p:spPr/>
        <p:txBody>
          <a:bodyPr/>
          <a:lstStyle/>
          <a:p>
            <a:fld id="{28AB5368-0485-6B42-9751-F4DBFC24A11A}" type="slidenum">
              <a:rPr lang="en-US" smtClean="0"/>
              <a:t>15</a:t>
            </a:fld>
            <a:endParaRPr lang="en-US"/>
          </a:p>
        </p:txBody>
      </p:sp>
    </p:spTree>
    <p:extLst>
      <p:ext uri="{BB962C8B-B14F-4D97-AF65-F5344CB8AC3E}">
        <p14:creationId xmlns:p14="http://schemas.microsoft.com/office/powerpoint/2010/main" val="2898775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D5E05-9C99-99CC-505A-5C9021898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1DD81-3FD1-B6A2-6B6B-671DEE40C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9326FA-54EF-8FA9-87AD-ED35304B6E33}"/>
              </a:ext>
            </a:extLst>
          </p:cNvPr>
          <p:cNvSpPr>
            <a:spLocks noGrp="1"/>
          </p:cNvSpPr>
          <p:nvPr>
            <p:ph type="body" idx="1"/>
          </p:nvPr>
        </p:nvSpPr>
        <p:spPr/>
        <p:txBody>
          <a:bodyPr/>
          <a:lstStyle/>
          <a:p>
            <a:endParaRPr lang="en-US" dirty="0">
              <a:effectLst/>
            </a:endParaRPr>
          </a:p>
          <a:p>
            <a:pPr lvl="2"/>
            <a:r>
              <a:rPr lang="en-US" sz="1200" b="1" kern="1200" dirty="0">
                <a:solidFill>
                  <a:schemeClr val="tx1"/>
                </a:solidFill>
                <a:effectLst/>
                <a:latin typeface="+mn-lt"/>
                <a:ea typeface="+mn-ea"/>
                <a:cs typeface="+mn-cs"/>
              </a:rPr>
              <a:t>Qualifying for Loans:</a:t>
            </a:r>
            <a:r>
              <a:rPr lang="en-US" sz="1200" kern="1200" dirty="0">
                <a:solidFill>
                  <a:schemeClr val="tx1"/>
                </a:solidFill>
                <a:effectLst/>
                <a:latin typeface="+mn-lt"/>
                <a:ea typeface="+mn-ea"/>
                <a:cs typeface="+mn-cs"/>
              </a:rPr>
              <a:t> Lenders use your AGI to calculate your debt-to-income (DTI) ratio. A higher AGI demonstrates to banks and mortgage lenders that you have the income and stability to manage higher debt.</a:t>
            </a:r>
          </a:p>
          <a:p>
            <a:pPr lvl="2"/>
            <a:endParaRPr lang="en-US" sz="11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Mortgage Approval:</a:t>
            </a:r>
            <a:r>
              <a:rPr lang="en-US" sz="1200" kern="1200" dirty="0">
                <a:solidFill>
                  <a:schemeClr val="tx1"/>
                </a:solidFill>
                <a:effectLst/>
                <a:latin typeface="+mn-lt"/>
                <a:ea typeface="+mn-ea"/>
                <a:cs typeface="+mn-cs"/>
              </a:rPr>
              <a:t> Your AGI is a key factor in how much a lender will approve for your mortgage. A higher AGI can be the difference between getting a loan for a starter home or your dream home.</a:t>
            </a:r>
          </a:p>
          <a:p>
            <a:pPr lvl="2"/>
            <a:endParaRPr lang="en-US" sz="11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Investor Confidence:</a:t>
            </a:r>
            <a:r>
              <a:rPr lang="en-US" sz="1200" kern="1200" dirty="0">
                <a:solidFill>
                  <a:schemeClr val="tx1"/>
                </a:solidFill>
                <a:effectLst/>
                <a:latin typeface="+mn-lt"/>
                <a:ea typeface="+mn-ea"/>
                <a:cs typeface="+mn-cs"/>
              </a:rPr>
              <a:t> For the self-employed, a higher AGI signals a successful business with a strong, verifiable income stream, which can be crucial for securing business financing or demonstrating financial health.</a:t>
            </a:r>
          </a:p>
          <a:p>
            <a:pPr lvl="2"/>
            <a:endParaRPr lang="en-US" sz="11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Unrestricted Retirement Contributions:</a:t>
            </a:r>
            <a:r>
              <a:rPr lang="en-US" sz="1200" kern="1200" dirty="0">
                <a:solidFill>
                  <a:schemeClr val="tx1"/>
                </a:solidFill>
                <a:effectLst/>
                <a:latin typeface="+mn-lt"/>
                <a:ea typeface="+mn-ea"/>
                <a:cs typeface="+mn-cs"/>
              </a:rPr>
              <a:t> While some pre-tax retirement deductions phase out at high AGIs, a high AGI allows for maximum contributions to these accounts, fueling long-term wealth building without income caps.</a:t>
            </a:r>
            <a:endParaRPr lang="en-US" sz="1100" kern="1200" dirty="0">
              <a:solidFill>
                <a:schemeClr val="tx1"/>
              </a:solidFill>
              <a:effectLst/>
              <a:latin typeface="+mn-lt"/>
              <a:ea typeface="+mn-ea"/>
              <a:cs typeface="+mn-cs"/>
            </a:endParaRPr>
          </a:p>
          <a:p>
            <a:endParaRPr lang="en-US" dirty="0">
              <a:effectLst/>
            </a:endParaRPr>
          </a:p>
          <a:p>
            <a:r>
              <a:rPr lang="en-US" sz="1200" kern="1200" dirty="0">
                <a:solidFill>
                  <a:schemeClr val="tx1"/>
                </a:solidFill>
                <a:effectLst/>
                <a:latin typeface="+mn-lt"/>
                <a:ea typeface="+mn-ea"/>
                <a:cs typeface="+mn-cs"/>
              </a:rPr>
              <a:t>This is the other side of the coin. If you're looking to borrow money, your AGI is your greatest asset. It's a verified, government-stamped number that proves your financial strength. Lenders want to see a high AGI because it lowers their risk.“</a:t>
            </a:r>
          </a:p>
          <a:p>
            <a:endParaRPr lang="en-US" sz="1100" dirty="0"/>
          </a:p>
          <a:p>
            <a:endParaRPr lang="en-US" dirty="0">
              <a:effectLst/>
            </a:endParaRPr>
          </a:p>
          <a:p>
            <a:pPr lvl="1"/>
            <a:r>
              <a:rPr lang="en-US" sz="1200" b="1" kern="1200" dirty="0">
                <a:solidFill>
                  <a:schemeClr val="tx1"/>
                </a:solidFill>
                <a:effectLst/>
                <a:latin typeface="+mn-lt"/>
                <a:ea typeface="+mn-ea"/>
                <a:cs typeface="+mn-cs"/>
              </a:rPr>
              <a:t>Practical Example (Mortgage):</a:t>
            </a:r>
            <a:r>
              <a:rPr lang="en-US" sz="1200" kern="1200" dirty="0">
                <a:solidFill>
                  <a:schemeClr val="tx1"/>
                </a:solidFill>
                <a:effectLst/>
                <a:latin typeface="+mn-lt"/>
                <a:ea typeface="+mn-ea"/>
                <a:cs typeface="+mn-cs"/>
              </a:rPr>
              <a:t> "Imagine two people with the same debt but one has a higher AGI. The person with the higher AGI will have a lower debt-to-income ratio, making them a much more attractive borrower. This can lead to a lower interest rate or a larger loan amount.</a:t>
            </a:r>
          </a:p>
          <a:p>
            <a:pPr lvl="1"/>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Crucial Caveat:</a:t>
            </a:r>
            <a:r>
              <a:rPr lang="en-US" sz="1200" kern="1200" dirty="0">
                <a:solidFill>
                  <a:schemeClr val="tx1"/>
                </a:solidFill>
                <a:effectLst/>
                <a:latin typeface="+mn-lt"/>
                <a:ea typeface="+mn-ea"/>
                <a:cs typeface="+mn-cs"/>
              </a:rPr>
              <a:t> "While a high AGI can be a good thing, you need to be mindful of its impact. It can, for example, increase your Medicare premiums in retirement, a concept known as the Income-Related Monthly Adjustment Amount (IRMAA). So it's a balancing act."</a:t>
            </a:r>
            <a:endParaRPr lang="en-US" sz="1100" kern="1200" dirty="0">
              <a:solidFill>
                <a:schemeClr val="tx1"/>
              </a:solidFill>
              <a:effectLst/>
              <a:latin typeface="+mn-lt"/>
              <a:ea typeface="+mn-ea"/>
              <a:cs typeface="+mn-cs"/>
            </a:endParaRPr>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A6A99F44-4A06-CC44-FFDE-793D2D72BE81}"/>
              </a:ext>
            </a:extLst>
          </p:cNvPr>
          <p:cNvSpPr>
            <a:spLocks noGrp="1"/>
          </p:cNvSpPr>
          <p:nvPr>
            <p:ph type="sldNum" sz="quarter" idx="5"/>
          </p:nvPr>
        </p:nvSpPr>
        <p:spPr/>
        <p:txBody>
          <a:bodyPr/>
          <a:lstStyle/>
          <a:p>
            <a:fld id="{28AB5368-0485-6B42-9751-F4DBFC24A11A}" type="slidenum">
              <a:rPr lang="en-US" smtClean="0"/>
              <a:t>16</a:t>
            </a:fld>
            <a:endParaRPr lang="en-US"/>
          </a:p>
        </p:txBody>
      </p:sp>
    </p:spTree>
    <p:extLst>
      <p:ext uri="{BB962C8B-B14F-4D97-AF65-F5344CB8AC3E}">
        <p14:creationId xmlns:p14="http://schemas.microsoft.com/office/powerpoint/2010/main" val="1387029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A6C09-E32A-B86D-7D28-0C6B5D96C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1FD3F-15BC-AEA7-0297-BBB0124341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8AB59-558E-AED0-6147-916756AC96AD}"/>
              </a:ext>
            </a:extLst>
          </p:cNvPr>
          <p:cNvSpPr>
            <a:spLocks noGrp="1"/>
          </p:cNvSpPr>
          <p:nvPr>
            <p:ph type="body" idx="1"/>
          </p:nvPr>
        </p:nvSpPr>
        <p:spPr/>
        <p:txBody>
          <a:bodyPr/>
          <a:lstStyle/>
          <a:p>
            <a:endParaRPr lang="en-US" dirty="0">
              <a:effectLst/>
            </a:endParaRPr>
          </a:p>
          <a:p>
            <a:pPr lvl="1"/>
            <a:r>
              <a:rPr lang="en-US" sz="1200" b="1" kern="1200" dirty="0">
                <a:solidFill>
                  <a:schemeClr val="tx1"/>
                </a:solidFill>
                <a:effectLst/>
                <a:latin typeface="+mn-lt"/>
                <a:ea typeface="+mn-ea"/>
                <a:cs typeface="+mn-cs"/>
              </a:rPr>
              <a:t>Bullet Points:</a:t>
            </a:r>
            <a:endParaRPr lang="en-US" sz="11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Scenario 1:</a:t>
            </a:r>
            <a:r>
              <a:rPr lang="en-US" sz="1200" kern="1200" dirty="0">
                <a:solidFill>
                  <a:schemeClr val="tx1"/>
                </a:solidFill>
                <a:effectLst/>
                <a:latin typeface="+mn-lt"/>
                <a:ea typeface="+mn-ea"/>
                <a:cs typeface="+mn-cs"/>
              </a:rPr>
              <a:t> Planning to buy a house or car? Prioritize a stable, high AGI in the years leading up to your loan application.</a:t>
            </a:r>
          </a:p>
          <a:p>
            <a:pPr lvl="2"/>
            <a:endParaRPr lang="en-US" sz="11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Scenario 2:</a:t>
            </a:r>
            <a:r>
              <a:rPr lang="en-US" sz="1200" kern="1200" dirty="0">
                <a:solidFill>
                  <a:schemeClr val="tx1"/>
                </a:solidFill>
                <a:effectLst/>
                <a:latin typeface="+mn-lt"/>
                <a:ea typeface="+mn-ea"/>
                <a:cs typeface="+mn-cs"/>
              </a:rPr>
              <a:t> Paying for college or facing a large medical expense? Strategically lower your AGI using deductions like Traditional IRA or HSA contributions to maximize benefits.</a:t>
            </a:r>
          </a:p>
          <a:p>
            <a:pPr lvl="2"/>
            <a:endParaRPr lang="en-US" sz="11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Scenario 3:</a:t>
            </a:r>
            <a:r>
              <a:rPr lang="en-US" sz="1200" kern="1200" dirty="0">
                <a:solidFill>
                  <a:schemeClr val="tx1"/>
                </a:solidFill>
                <a:effectLst/>
                <a:latin typeface="+mn-lt"/>
                <a:ea typeface="+mn-ea"/>
                <a:cs typeface="+mn-cs"/>
              </a:rPr>
              <a:t> Long-term wealth builder? Use pre-tax retirement contributions to find the sweet spot: high enough to secure loans but low enough to qualify for desired tax credits</a:t>
            </a:r>
            <a:endParaRPr lang="en-US" dirty="0">
              <a:effectLst/>
            </a:endParaRPr>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0B11D8EF-478F-22BB-653B-71AFDC808AB0}"/>
              </a:ext>
            </a:extLst>
          </p:cNvPr>
          <p:cNvSpPr>
            <a:spLocks noGrp="1"/>
          </p:cNvSpPr>
          <p:nvPr>
            <p:ph type="sldNum" sz="quarter" idx="5"/>
          </p:nvPr>
        </p:nvSpPr>
        <p:spPr/>
        <p:txBody>
          <a:bodyPr/>
          <a:lstStyle/>
          <a:p>
            <a:fld id="{28AB5368-0485-6B42-9751-F4DBFC24A11A}" type="slidenum">
              <a:rPr lang="en-US" smtClean="0"/>
              <a:t>17</a:t>
            </a:fld>
            <a:endParaRPr lang="en-US"/>
          </a:p>
        </p:txBody>
      </p:sp>
    </p:spTree>
    <p:extLst>
      <p:ext uri="{BB962C8B-B14F-4D97-AF65-F5344CB8AC3E}">
        <p14:creationId xmlns:p14="http://schemas.microsoft.com/office/powerpoint/2010/main" val="174941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0BC40-FE07-45D4-01E7-2327F8098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A1ED1-89CF-2210-0E48-D3EC6E28F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FE098-6C8F-56EE-B274-42B343F013DC}"/>
              </a:ext>
            </a:extLst>
          </p:cNvPr>
          <p:cNvSpPr>
            <a:spLocks noGrp="1"/>
          </p:cNvSpPr>
          <p:nvPr>
            <p:ph type="body" idx="1"/>
          </p:nvPr>
        </p:nvSpPr>
        <p:spPr/>
        <p:txBody>
          <a:bodyPr/>
          <a:lstStyle/>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Adjusted Gross Income, or AGI, is one of the most critical numbers on your tax return. While it may seem like just another line item, it serves as the foundation for your tax calculations and acts as a gateway to a wide range of financial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8D2CA1FC-B139-2150-07AA-5C9D7C5A51AF}"/>
              </a:ext>
            </a:extLst>
          </p:cNvPr>
          <p:cNvSpPr>
            <a:spLocks noGrp="1"/>
          </p:cNvSpPr>
          <p:nvPr>
            <p:ph type="sldNum" sz="quarter" idx="5"/>
          </p:nvPr>
        </p:nvSpPr>
        <p:spPr/>
        <p:txBody>
          <a:bodyPr/>
          <a:lstStyle/>
          <a:p>
            <a:fld id="{28AB5368-0485-6B42-9751-F4DBFC24A11A}" type="slidenum">
              <a:rPr lang="en-US" smtClean="0"/>
              <a:t>18</a:t>
            </a:fld>
            <a:endParaRPr lang="en-US"/>
          </a:p>
        </p:txBody>
      </p:sp>
    </p:spTree>
    <p:extLst>
      <p:ext uri="{BB962C8B-B14F-4D97-AF65-F5344CB8AC3E}">
        <p14:creationId xmlns:p14="http://schemas.microsoft.com/office/powerpoint/2010/main" val="356251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AB848-C836-4075-FF54-3213CC069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C02AA-583C-CFD2-402D-99F7C948A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708EA-DE83-B5F6-72F8-1DF1BAB1CE7D}"/>
              </a:ext>
            </a:extLst>
          </p:cNvPr>
          <p:cNvSpPr>
            <a:spLocks noGrp="1"/>
          </p:cNvSpPr>
          <p:nvPr>
            <p:ph type="body" idx="1"/>
          </p:nvPr>
        </p:nvSpPr>
        <p:spPr/>
        <p:txBody>
          <a:bodyPr/>
          <a:lstStyle/>
          <a:p>
            <a:r>
              <a:rPr lang="en-US" b="1" dirty="0"/>
              <a:t>1. It Determines Your Taxable Income</a:t>
            </a:r>
          </a:p>
          <a:p>
            <a:r>
              <a:rPr lang="en-US" dirty="0"/>
              <a:t>Your AGI is the first major step in calculating your tax bill. After you arrive at your AGI, you subtract either the standard deduction or your itemized deductions to get your final taxable income. A lower AGI means you start with a smaller number, which can put you in a lower tax bracket and lead to a smaller overall tax bill.</a:t>
            </a:r>
          </a:p>
          <a:p>
            <a:endParaRPr lang="en-US" dirty="0"/>
          </a:p>
          <a:p>
            <a:r>
              <a:rPr lang="en-US" b="1" dirty="0"/>
              <a:t>2. It Controls Eligibility for Most Tax Credits</a:t>
            </a:r>
          </a:p>
          <a:p>
            <a:r>
              <a:rPr lang="en-US" dirty="0"/>
              <a:t>Tax credits are incredibly valuable because they reduce your tax bill dollar-for-dollar. However, many of the most significant credits have income limitations based on your AGI.</a:t>
            </a:r>
          </a:p>
          <a:p>
            <a:endParaRPr lang="en-US" dirty="0"/>
          </a:p>
          <a:p>
            <a:r>
              <a:rPr lang="en-US" b="1" dirty="0"/>
              <a:t>Example:</a:t>
            </a:r>
            <a:r>
              <a:rPr lang="en-US" dirty="0"/>
              <a:t> The Child Tax Credit and the American Opportunity Tax Credit for education expenses begin to phase out for taxpayers whose AGI is above a certain threshold.</a:t>
            </a:r>
          </a:p>
          <a:p>
            <a:endParaRPr lang="en-US" dirty="0"/>
          </a:p>
          <a:p>
            <a:r>
              <a:rPr lang="en-US" b="1" dirty="0"/>
              <a:t>3. It Affects Your Eligibility for Deductions</a:t>
            </a:r>
          </a:p>
          <a:p>
            <a:r>
              <a:rPr lang="en-US" dirty="0"/>
              <a:t>While some deductions are used to calculate your AGI, other itemized deductions are limited by it.</a:t>
            </a:r>
          </a:p>
          <a:p>
            <a:endParaRPr lang="en-US" dirty="0"/>
          </a:p>
          <a:p>
            <a:r>
              <a:rPr lang="en-US" b="1" dirty="0"/>
              <a:t>Example:</a:t>
            </a:r>
            <a:r>
              <a:rPr lang="en-US" dirty="0"/>
              <a:t> You can only deduct unreimbursed medical expenses that exceed 7.5% of your AGI. The lower your AGI, the easier it is to meet that threshold and claim a deduction.</a:t>
            </a:r>
          </a:p>
          <a:p>
            <a:endParaRPr lang="en-US" dirty="0"/>
          </a:p>
          <a:p>
            <a:r>
              <a:rPr lang="en-US" b="1" dirty="0"/>
              <a:t>4. It’s the Basis for Financial Aid (FAFSA)</a:t>
            </a:r>
          </a:p>
          <a:p>
            <a:r>
              <a:rPr lang="en-US" dirty="0"/>
              <a:t>If you or a family member is applying for federal student aid, your AGI is a core component of the Free Application for Federal Student Aid (FAFSA). The number is used to determine your Expected Family Contribution (EFC), which directly impacts how much aid you qualify for, including federal grants, loans, and work-study.</a:t>
            </a:r>
          </a:p>
          <a:p>
            <a:endParaRPr lang="en-US" dirty="0"/>
          </a:p>
          <a:p>
            <a:r>
              <a:rPr lang="en-US" b="1" dirty="0"/>
              <a:t>5. It Determines Student Loan Repayment Options</a:t>
            </a:r>
          </a:p>
          <a:p>
            <a:r>
              <a:rPr lang="en-US" dirty="0"/>
              <a:t>For federal student loans, your AGI is a crucial factor in income-driven repayment plans. These plans cap your monthly payments at a percentage of your discretionary income, which is calculated using your AGI. A lower AGI can mean lower monthly payments.</a:t>
            </a:r>
          </a:p>
          <a:p>
            <a:endParaRPr lang="en-US" dirty="0"/>
          </a:p>
          <a:p>
            <a:r>
              <a:rPr lang="en-US" b="1" dirty="0"/>
              <a:t>6. It Impacts Your Healthcare Subsidies</a:t>
            </a:r>
          </a:p>
          <a:p>
            <a:r>
              <a:rPr lang="en-US" dirty="0"/>
              <a:t>Under the Affordable Care Act (ACA), your eligibility for and the amount of your premium tax credits for health insurance are determined by your household's Modified Adjusted Gross Income (MAGI), which is a variation of AGI. A lower MAGI can result in significant savings on your monthly health insurance premiums.</a:t>
            </a:r>
          </a:p>
          <a:p>
            <a:endParaRPr lang="en-US" dirty="0"/>
          </a:p>
          <a:p>
            <a:r>
              <a:rPr lang="en-US" b="1" dirty="0"/>
              <a:t>7. It Influences Your IRA Contributions</a:t>
            </a:r>
          </a:p>
          <a:p>
            <a:r>
              <a:rPr lang="en-US" dirty="0"/>
              <a:t>Your AGI can limit your ability to contribute to certain retirement accounts. If your AGI is above a specific threshold, you may not be able to contribute to a Roth IRA, and the deductibility of your contributions to a Traditional IRA may be phased out if you are covered by a workplace retirement plan.</a:t>
            </a:r>
          </a:p>
          <a:p>
            <a:endParaRPr lang="en-US" dirty="0"/>
          </a:p>
          <a:p>
            <a:r>
              <a:rPr lang="en-US" b="1" dirty="0"/>
              <a:t>8. It Affects Medicare Premiums</a:t>
            </a:r>
          </a:p>
          <a:p>
            <a:r>
              <a:rPr lang="en-US" dirty="0"/>
              <a:t>For retirees and others on Medicare, your AGI from two years prior is used to calculate the Income-Related Monthly Adjustment Amount (IRMAA), an additional premium you may have to pay for Medicare Part B and Part D. A higher AGI results in higher premiums.</a:t>
            </a:r>
          </a:p>
          <a:p>
            <a:endParaRPr lang="en-US" dirty="0"/>
          </a:p>
          <a:p>
            <a:r>
              <a:rPr lang="en-US" b="1" dirty="0"/>
              <a:t>9. It Can Impact Social Security Taxation</a:t>
            </a:r>
          </a:p>
          <a:p>
            <a:r>
              <a:rPr lang="en-US" dirty="0"/>
              <a:t>For retirees, the taxability of your Social Security benefits is determined by a number called "provisional income," which is calculated using your AGI. If your provisional income exceeds a certain limit, a portion of your Social Security benefits becomes taxable.</a:t>
            </a:r>
          </a:p>
          <a:p>
            <a:endParaRPr lang="en-US" dirty="0"/>
          </a:p>
          <a:p>
            <a:r>
              <a:rPr lang="en-US" b="1" dirty="0"/>
              <a:t>10. It Is Used by State and Local Governments</a:t>
            </a:r>
          </a:p>
          <a:p>
            <a:r>
              <a:rPr lang="en-US" dirty="0"/>
              <a:t>Many states and even some local governments use your federal AGI as a starting point for calculating your state and local income taxes. A lower federal AGI can therefore have a cascading positive effect on your state tax liability as well.</a:t>
            </a:r>
          </a:p>
          <a:p>
            <a:endParaRPr lang="en-US" dirty="0">
              <a:effectLst/>
            </a:endParaRPr>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4E6E7573-1D28-4C26-D2AC-6C17EE82DD6C}"/>
              </a:ext>
            </a:extLst>
          </p:cNvPr>
          <p:cNvSpPr>
            <a:spLocks noGrp="1"/>
          </p:cNvSpPr>
          <p:nvPr>
            <p:ph type="sldNum" sz="quarter" idx="5"/>
          </p:nvPr>
        </p:nvSpPr>
        <p:spPr/>
        <p:txBody>
          <a:bodyPr/>
          <a:lstStyle/>
          <a:p>
            <a:fld id="{28AB5368-0485-6B42-9751-F4DBFC24A11A}" type="slidenum">
              <a:rPr lang="en-US" smtClean="0"/>
              <a:t>19</a:t>
            </a:fld>
            <a:endParaRPr lang="en-US"/>
          </a:p>
        </p:txBody>
      </p:sp>
    </p:spTree>
    <p:extLst>
      <p:ext uri="{BB962C8B-B14F-4D97-AF65-F5344CB8AC3E}">
        <p14:creationId xmlns:p14="http://schemas.microsoft.com/office/powerpoint/2010/main" val="2593276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045E9-35C9-6BCD-CDE0-ECEA8B41B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90B11-2A33-7E20-77E2-163D18E77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A6CB7-7842-D1E0-B3EB-D03812079324}"/>
              </a:ext>
            </a:extLst>
          </p:cNvPr>
          <p:cNvSpPr>
            <a:spLocks noGrp="1"/>
          </p:cNvSpPr>
          <p:nvPr>
            <p:ph type="body" idx="1"/>
          </p:nvPr>
        </p:nvSpPr>
        <p:spPr/>
        <p:txBody>
          <a:bodyPr/>
          <a:lstStyle/>
          <a:p>
            <a:endParaRPr lang="en-US" b="1" dirty="0"/>
          </a:p>
          <a:p>
            <a:r>
              <a:rPr lang="en-US" b="1" dirty="0"/>
              <a:t>Traditional IRA Contributions:</a:t>
            </a:r>
            <a:r>
              <a:rPr lang="en-US" dirty="0"/>
              <a:t> Money you contribute to a traditional Individual Retirement Account (IRA) can often be fully or partially tax-deductible, helping you save for retirement while lowering your AGI.</a:t>
            </a:r>
          </a:p>
          <a:p>
            <a:endParaRPr lang="en-US" dirty="0"/>
          </a:p>
          <a:p>
            <a:r>
              <a:rPr lang="en-US" b="1" dirty="0"/>
              <a:t>Student Loan Interest:</a:t>
            </a:r>
            <a:r>
              <a:rPr lang="en-US" dirty="0"/>
              <a:t> You can deduct a portion of the interest you paid on a qualified student loan, up to a maximum of $2,500 per year.</a:t>
            </a:r>
          </a:p>
          <a:p>
            <a:endParaRPr lang="en-US" dirty="0"/>
          </a:p>
          <a:p>
            <a:r>
              <a:rPr lang="en-US" b="1" dirty="0"/>
              <a:t>Health Savings Account (HSA) Contributions:</a:t>
            </a:r>
            <a:r>
              <a:rPr lang="en-US" dirty="0"/>
              <a:t> Contributions you make to an HSA are fully tax-deductible. This is a triple-tax-advantaged account, as the money grows tax-free and withdrawals for qualified medical expenses are also tax-free.</a:t>
            </a:r>
          </a:p>
          <a:p>
            <a:endParaRPr lang="en-US" dirty="0"/>
          </a:p>
          <a:p>
            <a:r>
              <a:rPr lang="en-US" b="1" dirty="0"/>
              <a:t>Self-Employed Health Insurance Premiums:</a:t>
            </a:r>
            <a:r>
              <a:rPr lang="en-US" dirty="0"/>
              <a:t> If you are self-employed, you can deduct the cost of health, dental, and qualified long-term care insurance premiums for yourself, your spouse, and your dependents.</a:t>
            </a:r>
          </a:p>
          <a:p>
            <a:endParaRPr lang="en-US" dirty="0"/>
          </a:p>
          <a:p>
            <a:r>
              <a:rPr lang="en-US" b="1" dirty="0"/>
              <a:t>Deductible Part of Self-Employment Tax:</a:t>
            </a:r>
            <a:r>
              <a:rPr lang="en-US" dirty="0"/>
              <a:t> If you are self-employed, you are responsible for paying both the employee and employer portions of Social Security and Medicare taxes. You can deduct the employer-equivalent portion as an above-the-line deduction.</a:t>
            </a:r>
          </a:p>
          <a:p>
            <a:endParaRPr lang="en-US" dirty="0"/>
          </a:p>
          <a:p>
            <a:r>
              <a:rPr lang="en-US" b="1" dirty="0"/>
              <a:t>Educator Expenses:</a:t>
            </a:r>
            <a:r>
              <a:rPr lang="en-US" dirty="0"/>
              <a:t> Eligible educators can deduct up to a certain amount for out-of-pocket expenses for classroom supplies, books, and other materials.</a:t>
            </a:r>
          </a:p>
          <a:p>
            <a:endParaRPr lang="en-US" dirty="0"/>
          </a:p>
          <a:p>
            <a:r>
              <a:rPr lang="en-US" b="1" dirty="0"/>
              <a:t>Penalty on Early Withdrawal of Savings:</a:t>
            </a:r>
            <a:r>
              <a:rPr lang="en-US" dirty="0"/>
              <a:t> If you had to pay a penalty for an early withdrawal from a certificate of deposit (CD) or other time-deposit account, you can deduct that amount.</a:t>
            </a:r>
          </a:p>
          <a:p>
            <a:endParaRPr lang="en-US" dirty="0"/>
          </a:p>
          <a:p>
            <a:r>
              <a:rPr lang="en-US" b="1" dirty="0"/>
              <a:t>Alimony Paid:</a:t>
            </a:r>
            <a:r>
              <a:rPr lang="en-US" dirty="0"/>
              <a:t> For divorce agreements executed on or before December 31, 2018, alimony payments are an above-the-line deduction.</a:t>
            </a:r>
          </a:p>
          <a:p>
            <a:endParaRPr lang="en-US" dirty="0"/>
          </a:p>
          <a:p>
            <a:r>
              <a:rPr lang="en-US" b="1" dirty="0"/>
              <a:t>Certain Business Expenses of Reservists, Performing Artists, and Fee-Based Government Officials:</a:t>
            </a:r>
            <a:r>
              <a:rPr lang="en-US" dirty="0"/>
              <a:t> These professionals may be able to deduct specific work-related expenses</a:t>
            </a:r>
          </a:p>
          <a:p>
            <a:endParaRPr lang="en-US" dirty="0">
              <a:effectLst/>
            </a:endParaRPr>
          </a:p>
          <a:p>
            <a:r>
              <a:rPr lang="en-US" sz="1100" dirty="0"/>
              <a:t>Above-the-line deductions are often the first step in a smart tax strategy because they directly reduce your AGI. A lower AGI can lead to a lower tax bill and increase your eligibility for many other tax credits, such as the Child Tax Credit and the Premium Tax Credit for health insurance.</a:t>
            </a:r>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B55A1952-F4C6-DAC5-0BC3-25E8B798D7A6}"/>
              </a:ext>
            </a:extLst>
          </p:cNvPr>
          <p:cNvSpPr>
            <a:spLocks noGrp="1"/>
          </p:cNvSpPr>
          <p:nvPr>
            <p:ph type="sldNum" sz="quarter" idx="5"/>
          </p:nvPr>
        </p:nvSpPr>
        <p:spPr/>
        <p:txBody>
          <a:bodyPr/>
          <a:lstStyle/>
          <a:p>
            <a:fld id="{28AB5368-0485-6B42-9751-F4DBFC24A11A}" type="slidenum">
              <a:rPr lang="en-US" smtClean="0"/>
              <a:t>20</a:t>
            </a:fld>
            <a:endParaRPr lang="en-US"/>
          </a:p>
        </p:txBody>
      </p:sp>
    </p:spTree>
    <p:extLst>
      <p:ext uri="{BB962C8B-B14F-4D97-AF65-F5344CB8AC3E}">
        <p14:creationId xmlns:p14="http://schemas.microsoft.com/office/powerpoint/2010/main" val="63389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741342" y="4606494"/>
            <a:ext cx="5930731" cy="4364045"/>
          </a:xfrm>
          <a:prstGeom prst="rect">
            <a:avLst/>
          </a:prstGeom>
        </p:spPr>
        <p:txBody>
          <a:bodyPr spcFirstLastPara="1" wrap="square" lIns="97742" tIns="48858" rIns="97742" bIns="48858" anchor="t" anchorCtr="0">
            <a:noAutofit/>
          </a:bodyPr>
          <a:lstStyle/>
          <a:p>
            <a:r>
              <a:rPr lang="en-US" dirty="0"/>
              <a:t>For those joining us for the first time</a:t>
            </a:r>
            <a:endParaRPr dirty="0"/>
          </a:p>
        </p:txBody>
      </p:sp>
      <p:sp>
        <p:nvSpPr>
          <p:cNvPr id="110" name="Google Shape;110;p4:notes"/>
          <p:cNvSpPr>
            <a:spLocks noGrp="1" noRot="1" noChangeAspect="1"/>
          </p:cNvSpPr>
          <p:nvPr>
            <p:ph type="sldImg" idx="2"/>
          </p:nvPr>
        </p:nvSpPr>
        <p:spPr>
          <a:xfrm>
            <a:off x="474663" y="728663"/>
            <a:ext cx="6462712" cy="363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9472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333F-0B03-9FAD-DBFA-6BE1FBF0D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F83BF-B8D9-5536-4823-AE1371E46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93C0C-D2D9-9246-1FE4-8B6F439AA7CE}"/>
              </a:ext>
            </a:extLst>
          </p:cNvPr>
          <p:cNvSpPr>
            <a:spLocks noGrp="1"/>
          </p:cNvSpPr>
          <p:nvPr>
            <p:ph type="body" idx="1"/>
          </p:nvPr>
        </p:nvSpPr>
        <p:spPr/>
        <p:txBody>
          <a:bodyPr/>
          <a:lstStyle/>
          <a:p>
            <a:pPr rtl="0"/>
            <a:r>
              <a:rPr lang="en-US" b="1" dirty="0">
                <a:effectLst/>
              </a:rPr>
              <a:t>What is the difference between AGI and Gross Income?</a:t>
            </a:r>
          </a:p>
          <a:p>
            <a:pPr rtl="0"/>
            <a:endParaRPr lang="en-US" b="1" dirty="0">
              <a:effectLst/>
            </a:endParaRPr>
          </a:p>
          <a:p>
            <a:pPr rtl="0"/>
            <a:r>
              <a:rPr lang="en-US" b="1" dirty="0">
                <a:effectLst/>
              </a:rPr>
              <a:t>Gross Income</a:t>
            </a:r>
            <a:r>
              <a:rPr lang="en-US" dirty="0">
                <a:effectLst/>
              </a:rPr>
              <a:t> is the total of all income you received from all sources before any deductions or adjustments. This includes wages, tips, self-employment income, interest, dividends, and retirement distributions.</a:t>
            </a:r>
          </a:p>
          <a:p>
            <a:pPr rtl="0"/>
            <a:endParaRPr lang="en-US" dirty="0">
              <a:effectLst/>
            </a:endParaRPr>
          </a:p>
          <a:p>
            <a:pPr rtl="0"/>
            <a:r>
              <a:rPr lang="en-US" b="1" dirty="0">
                <a:effectLst/>
              </a:rPr>
              <a:t>AGI</a:t>
            </a:r>
            <a:r>
              <a:rPr lang="en-US" dirty="0">
                <a:effectLst/>
              </a:rPr>
              <a:t> is your Gross Income minus specific "above-the-line" deductions. These are items like student loan interest, Traditional IRA contributions, and Health Savings Account (HSA) contributions.</a:t>
            </a:r>
          </a:p>
          <a:p>
            <a:pPr rtl="0"/>
            <a:r>
              <a:rPr lang="en-US" dirty="0">
                <a:effectLst/>
              </a:rPr>
              <a:t>The simple formula is: </a:t>
            </a:r>
            <a:r>
              <a:rPr lang="en-US" b="1" dirty="0">
                <a:effectLst/>
              </a:rPr>
              <a:t>Gross Income - "Above-the-Line" Deductions = AGI</a:t>
            </a:r>
          </a:p>
          <a:p>
            <a:pPr rtl="0"/>
            <a:endParaRPr lang="en-US" dirty="0">
              <a:effectLst/>
            </a:endParaRPr>
          </a:p>
          <a:p>
            <a:pPr rtl="0"/>
            <a:r>
              <a:rPr lang="en-US" b="1" dirty="0">
                <a:effectLst/>
              </a:rPr>
              <a:t>2. How is AGI calculated?</a:t>
            </a:r>
          </a:p>
          <a:p>
            <a:pPr rtl="0"/>
            <a:r>
              <a:rPr lang="en-US" dirty="0">
                <a:effectLst/>
              </a:rPr>
              <a:t>You start by adding up all your sources of gross income for the year. Then, you subtract any "above-the-line" adjustments you are eligible for, which are listed on Schedule 1 of your Form 1040. The result is your AGI. Tax software and tax professionals do this calculation for you, but it's important to understand the components.</a:t>
            </a:r>
          </a:p>
          <a:p>
            <a:pPr rtl="0"/>
            <a:endParaRPr lang="en-US" dirty="0">
              <a:effectLst/>
            </a:endParaRPr>
          </a:p>
          <a:p>
            <a:pPr rtl="0"/>
            <a:r>
              <a:rPr lang="en-US" b="1" dirty="0">
                <a:effectLst/>
              </a:rPr>
              <a:t>3. Where do I find my AGI on my tax return?</a:t>
            </a:r>
          </a:p>
          <a:p>
            <a:pPr rtl="0"/>
            <a:r>
              <a:rPr lang="en-US" dirty="0">
                <a:effectLst/>
              </a:rPr>
              <a:t>You can find your AGI on </a:t>
            </a:r>
            <a:r>
              <a:rPr lang="en-US" b="1" dirty="0">
                <a:effectLst/>
              </a:rPr>
              <a:t>Line 11 of your IRS Form 1040</a:t>
            </a:r>
            <a:r>
              <a:rPr lang="en-US" dirty="0">
                <a:effectLst/>
              </a:rPr>
              <a:t>. The IRS also uses your prior-year AGI to verify your identity when you e-file. It's an important number to know and keep track of.</a:t>
            </a:r>
          </a:p>
          <a:p>
            <a:pPr rtl="0"/>
            <a:endParaRPr lang="en-US" dirty="0">
              <a:effectLst/>
            </a:endParaRPr>
          </a:p>
          <a:p>
            <a:pPr rtl="0"/>
            <a:r>
              <a:rPr lang="en-US" b="1" dirty="0">
                <a:effectLst/>
              </a:rPr>
              <a:t>4. Is AGI the same as Taxable Income?</a:t>
            </a:r>
          </a:p>
          <a:p>
            <a:pPr rtl="0"/>
            <a:r>
              <a:rPr lang="en-US" dirty="0">
                <a:effectLst/>
              </a:rPr>
              <a:t>No, and this is a common point of confusion. AGI is the step </a:t>
            </a:r>
            <a:r>
              <a:rPr lang="en-US" i="1" dirty="0">
                <a:effectLst/>
              </a:rPr>
              <a:t>before</a:t>
            </a:r>
            <a:r>
              <a:rPr lang="en-US" dirty="0">
                <a:effectLst/>
              </a:rPr>
              <a:t> you get to taxable income. To find your taxable income, you subtract either the </a:t>
            </a:r>
            <a:r>
              <a:rPr lang="en-US" b="1" dirty="0">
                <a:effectLst/>
              </a:rPr>
              <a:t>standard deduction</a:t>
            </a:r>
            <a:r>
              <a:rPr lang="en-US" dirty="0">
                <a:effectLst/>
              </a:rPr>
              <a:t> or your </a:t>
            </a:r>
            <a:r>
              <a:rPr lang="en-US" b="1" dirty="0">
                <a:effectLst/>
              </a:rPr>
              <a:t>itemized deductions</a:t>
            </a:r>
            <a:r>
              <a:rPr lang="en-US" dirty="0">
                <a:effectLst/>
              </a:rPr>
              <a:t> from your AGI. The final number is your taxable income, which is what your tax rates are applied to.</a:t>
            </a:r>
          </a:p>
          <a:p>
            <a:pPr rtl="0"/>
            <a:endParaRPr lang="en-US" dirty="0">
              <a:effectLst/>
            </a:endParaRPr>
          </a:p>
          <a:p>
            <a:pPr rtl="0"/>
            <a:r>
              <a:rPr lang="en-US" b="1" dirty="0">
                <a:effectLst/>
              </a:rPr>
              <a:t>5. Why does AGI matter so much for taxes?</a:t>
            </a:r>
          </a:p>
          <a:p>
            <a:pPr rtl="0"/>
            <a:r>
              <a:rPr lang="en-US" dirty="0">
                <a:effectLst/>
              </a:rPr>
              <a:t>Your AGI is the gatekeeper for most tax benefits. It determines:</a:t>
            </a:r>
          </a:p>
          <a:p>
            <a:pPr rtl="0"/>
            <a:r>
              <a:rPr lang="en-US" b="1" dirty="0">
                <a:effectLst/>
              </a:rPr>
              <a:t>Your Tax Bracket:</a:t>
            </a:r>
            <a:r>
              <a:rPr lang="en-US" dirty="0">
                <a:effectLst/>
              </a:rPr>
              <a:t> A lower AGI can push you into a lower tax bracket.</a:t>
            </a:r>
          </a:p>
          <a:p>
            <a:pPr rtl="0"/>
            <a:r>
              <a:rPr lang="en-US" b="1" dirty="0">
                <a:effectLst/>
              </a:rPr>
              <a:t>Tax Credit Eligibility:</a:t>
            </a:r>
            <a:r>
              <a:rPr lang="en-US" dirty="0">
                <a:effectLst/>
              </a:rPr>
              <a:t> Many valuable tax credits (e.g., Child Tax Credit, education credits) have AGI phase-outs, meaning your AGI must be below a certain limit to qualify.</a:t>
            </a:r>
          </a:p>
          <a:p>
            <a:pPr rtl="0"/>
            <a:r>
              <a:rPr lang="en-US" b="1" dirty="0">
                <a:effectLst/>
              </a:rPr>
              <a:t>Deduction Limits:</a:t>
            </a:r>
            <a:r>
              <a:rPr lang="en-US" dirty="0">
                <a:effectLst/>
              </a:rPr>
              <a:t> The amount you can deduct for certain expenses, like medical bills, is limited by a percentage of your AGI.</a:t>
            </a:r>
          </a:p>
          <a:p>
            <a:pPr rtl="0"/>
            <a:endParaRPr lang="en-US" b="1" dirty="0">
              <a:effectLst/>
            </a:endParaRPr>
          </a:p>
          <a:p>
            <a:pPr rtl="0"/>
            <a:r>
              <a:rPr lang="en-US" b="1" dirty="0">
                <a:effectLst/>
              </a:rPr>
              <a:t>6. How can I lower my AGI?</a:t>
            </a:r>
          </a:p>
          <a:p>
            <a:pPr rtl="0"/>
            <a:r>
              <a:rPr lang="en-US" dirty="0">
                <a:effectLst/>
              </a:rPr>
              <a:t>You can lower your AGI by making "above-the-line" adjustments. The most common ways are by contributing to a Traditional IRA or a Health Savings Account (HSA), or by paying student loan interest. This is why financial experts often recommend maximizing these contributions as a key tax strategy.</a:t>
            </a:r>
          </a:p>
          <a:p>
            <a:pPr rtl="0"/>
            <a:endParaRPr lang="en-US" b="1" dirty="0">
              <a:effectLst/>
            </a:endParaRPr>
          </a:p>
          <a:p>
            <a:pPr rtl="0"/>
            <a:r>
              <a:rPr lang="en-US" b="1" dirty="0">
                <a:effectLst/>
              </a:rPr>
              <a:t>7. What is Modified Adjusted Gross Income (MAGI)?</a:t>
            </a:r>
          </a:p>
          <a:p>
            <a:pPr rtl="0"/>
            <a:r>
              <a:rPr lang="en-US" dirty="0">
                <a:effectLst/>
              </a:rPr>
              <a:t>MAGI is a variation of AGI used for specific tax purposes. It starts with your AGI and then adds back certain deductions or untaxed income. The formula for MAGI changes depending on the specific benefit you're calculating. For most people, AGI and MAGI are the same or very close, but for things like Roth IRA contributions or health insurance subsidies, MAGI is the number that matters.</a:t>
            </a:r>
          </a:p>
          <a:p>
            <a:pPr rtl="0"/>
            <a:endParaRPr lang="en-US" b="1" dirty="0">
              <a:effectLst/>
            </a:endParaRPr>
          </a:p>
          <a:p>
            <a:pPr rtl="0"/>
            <a:r>
              <a:rPr lang="en-US" b="1" dirty="0">
                <a:effectLst/>
              </a:rPr>
              <a:t>8. How does AGI affect my financial life beyond taxes?</a:t>
            </a:r>
          </a:p>
          <a:p>
            <a:pPr rtl="0"/>
            <a:r>
              <a:rPr lang="en-US" dirty="0">
                <a:effectLst/>
              </a:rPr>
              <a:t>AGI has a wide-reaching impact:</a:t>
            </a:r>
          </a:p>
          <a:p>
            <a:pPr rtl="0"/>
            <a:r>
              <a:rPr lang="en-US" b="1" dirty="0">
                <a:effectLst/>
              </a:rPr>
              <a:t>Financial Aid:</a:t>
            </a:r>
            <a:r>
              <a:rPr lang="en-US" dirty="0">
                <a:effectLst/>
              </a:rPr>
              <a:t> The FAFSA uses your AGI to determine your eligibility for federal student aid.</a:t>
            </a:r>
          </a:p>
          <a:p>
            <a:pPr rtl="0"/>
            <a:r>
              <a:rPr lang="en-US" b="1" dirty="0">
                <a:effectLst/>
              </a:rPr>
              <a:t>Healthcare:</a:t>
            </a:r>
            <a:r>
              <a:rPr lang="en-US" dirty="0">
                <a:effectLst/>
              </a:rPr>
              <a:t> Your AGI determines your eligibility for premium tax credits on the health insurance marketplace.</a:t>
            </a:r>
          </a:p>
          <a:p>
            <a:pPr rtl="0"/>
            <a:r>
              <a:rPr lang="en-US" b="1" dirty="0">
                <a:effectLst/>
              </a:rPr>
              <a:t>Loan Applications:</a:t>
            </a:r>
            <a:r>
              <a:rPr lang="en-US" dirty="0">
                <a:effectLst/>
              </a:rPr>
              <a:t> Lenders often look at your AGI to assess your creditworthiness.</a:t>
            </a:r>
          </a:p>
          <a:p>
            <a:pPr rtl="0"/>
            <a:endParaRPr lang="en-US" b="1" dirty="0">
              <a:effectLst/>
            </a:endParaRPr>
          </a:p>
          <a:p>
            <a:pPr rtl="0"/>
            <a:r>
              <a:rPr lang="en-US" b="1" dirty="0">
                <a:effectLst/>
              </a:rPr>
              <a:t>9. Can a high AGI be a good thing?</a:t>
            </a:r>
          </a:p>
          <a:p>
            <a:pPr rtl="0"/>
            <a:r>
              <a:rPr lang="en-US" dirty="0">
                <a:effectLst/>
              </a:rPr>
              <a:t>Yes. While a high AGI often means a higher tax bill, it also signals a higher income, which can be an advantage. Lenders and creditors view a high AGI favorably, which can make it easier to get approved for mortgages and other loans at better interest rates.</a:t>
            </a:r>
          </a:p>
          <a:p>
            <a:pPr rtl="0"/>
            <a:r>
              <a:rPr lang="en-US" b="1" dirty="0">
                <a:effectLst/>
              </a:rPr>
              <a:t>10. What is the difference between AGI and Net Income?</a:t>
            </a:r>
          </a:p>
          <a:p>
            <a:pPr rtl="0"/>
            <a:r>
              <a:rPr lang="en-US" b="1" dirty="0">
                <a:effectLst/>
              </a:rPr>
              <a:t>AGI</a:t>
            </a:r>
            <a:r>
              <a:rPr lang="en-US" dirty="0">
                <a:effectLst/>
              </a:rPr>
              <a:t> is a tax-specific term used to calculate your taxable income for the year.</a:t>
            </a:r>
          </a:p>
          <a:p>
            <a:pPr rtl="0"/>
            <a:r>
              <a:rPr lang="en-US" b="1" dirty="0">
                <a:effectLst/>
              </a:rPr>
              <a:t>Net Income</a:t>
            </a:r>
            <a:r>
              <a:rPr lang="en-US" dirty="0">
                <a:effectLst/>
              </a:rPr>
              <a:t> is a personal finance term that refers to your "take-home pay" after all taxes, benefits, and other payroll deductions have been withheld from your paycheck.</a:t>
            </a:r>
          </a:p>
          <a:p>
            <a:r>
              <a:rPr lang="en-US" dirty="0">
                <a:effectLst/>
              </a:rPr>
              <a:t>Sources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type your questions into the chat.</a:t>
            </a:r>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16D2FF36-2FD9-700B-B430-C6406210E43E}"/>
              </a:ext>
            </a:extLst>
          </p:cNvPr>
          <p:cNvSpPr>
            <a:spLocks noGrp="1"/>
          </p:cNvSpPr>
          <p:nvPr>
            <p:ph type="sldNum" sz="quarter" idx="5"/>
          </p:nvPr>
        </p:nvSpPr>
        <p:spPr/>
        <p:txBody>
          <a:bodyPr/>
          <a:lstStyle/>
          <a:p>
            <a:fld id="{28AB5368-0485-6B42-9751-F4DBFC24A11A}" type="slidenum">
              <a:rPr lang="en-US" smtClean="0"/>
              <a:t>21</a:t>
            </a:fld>
            <a:endParaRPr lang="en-US"/>
          </a:p>
        </p:txBody>
      </p:sp>
    </p:spTree>
    <p:extLst>
      <p:ext uri="{BB962C8B-B14F-4D97-AF65-F5344CB8AC3E}">
        <p14:creationId xmlns:p14="http://schemas.microsoft.com/office/powerpoint/2010/main" val="1200216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9EBC8-2FFB-8C2A-1292-ED50EAE02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654BE-96DF-E369-3CCC-5D62E5AF2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BFB0D-8856-A774-22D5-B18485A4E7F7}"/>
              </a:ext>
            </a:extLst>
          </p:cNvPr>
          <p:cNvSpPr>
            <a:spLocks noGrp="1"/>
          </p:cNvSpPr>
          <p:nvPr>
            <p:ph type="body" idx="1"/>
          </p:nvPr>
        </p:nvSpPr>
        <p:spPr/>
        <p:txBody>
          <a:bodyPr/>
          <a:lstStyle/>
          <a:p>
            <a:endParaRPr lang="en-US" dirty="0">
              <a:effectLst/>
            </a:endParaRPr>
          </a:p>
          <a:p>
            <a:r>
              <a:rPr lang="en-US" b="1" dirty="0"/>
              <a:t>AGI is Your Financial Foundation:</a:t>
            </a:r>
            <a:r>
              <a:rPr lang="en-US" dirty="0"/>
              <a:t> AGI is the single most important number on your tax return. It’s the starting point for almost all other tax calculations and is used by the IRS to determine your eligibility for most tax benefits.</a:t>
            </a:r>
          </a:p>
          <a:p>
            <a:endParaRPr lang="en-US" dirty="0"/>
          </a:p>
          <a:p>
            <a:r>
              <a:rPr lang="en-US" b="1" dirty="0"/>
              <a:t>It's Not the Same as Your Total Income:</a:t>
            </a:r>
            <a:r>
              <a:rPr lang="en-US" dirty="0"/>
              <a:t> AGI is calculated by taking your total income (Gross Income) and subtracting specific "above-the-line" deductions, such as contributions to a Traditional IRA or student loan interest.</a:t>
            </a:r>
          </a:p>
          <a:p>
            <a:endParaRPr lang="en-US" dirty="0"/>
          </a:p>
          <a:p>
            <a:r>
              <a:rPr lang="en-US" b="1" dirty="0"/>
              <a:t>AGI Determines Your Eligibility:</a:t>
            </a:r>
            <a:r>
              <a:rPr lang="en-US" dirty="0"/>
              <a:t> Your AGI acts as a gatekeeper for a wide range of tax credits and deductions. A lower AGI can make you eligible for valuable tax credits (e.g., the Child Tax Credit, education credits) that directly reduce your tax bill.</a:t>
            </a:r>
          </a:p>
          <a:p>
            <a:endParaRPr lang="en-US" dirty="0"/>
          </a:p>
          <a:p>
            <a:r>
              <a:rPr lang="en-US" b="1" dirty="0"/>
              <a:t>It Matters Beyond Taxes:</a:t>
            </a:r>
            <a:r>
              <a:rPr lang="en-US" dirty="0"/>
              <a:t> Your AGI affects your financial life in surprising ways, including your eligibility for health insurance subsidies under the Affordable Care Act, financial aid for college (FAFSA), and even your Social Security and Medicare premiums.</a:t>
            </a:r>
          </a:p>
          <a:p>
            <a:endParaRPr lang="en-US" dirty="0"/>
          </a:p>
          <a:p>
            <a:r>
              <a:rPr lang="en-US" b="1" dirty="0"/>
              <a:t>A Strategic Number:</a:t>
            </a:r>
            <a:r>
              <a:rPr lang="en-US" dirty="0"/>
              <a:t> Understanding your AGI empowers you to make smarter financial decisions. By strategically using "above-the-line" deductions, you can lower your AGI and potentially unlock significant tax savings and financial opportunities.</a:t>
            </a:r>
          </a:p>
          <a:p>
            <a:pPr lvl="1"/>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1FEFE88B-8071-EE4A-444A-547F6CA68ED2}"/>
              </a:ext>
            </a:extLst>
          </p:cNvPr>
          <p:cNvSpPr>
            <a:spLocks noGrp="1"/>
          </p:cNvSpPr>
          <p:nvPr>
            <p:ph type="sldNum" sz="quarter" idx="5"/>
          </p:nvPr>
        </p:nvSpPr>
        <p:spPr/>
        <p:txBody>
          <a:bodyPr/>
          <a:lstStyle/>
          <a:p>
            <a:fld id="{28AB5368-0485-6B42-9751-F4DBFC24A11A}" type="slidenum">
              <a:rPr lang="en-US" smtClean="0"/>
              <a:t>22</a:t>
            </a:fld>
            <a:endParaRPr lang="en-US"/>
          </a:p>
        </p:txBody>
      </p:sp>
    </p:spTree>
    <p:extLst>
      <p:ext uri="{BB962C8B-B14F-4D97-AF65-F5344CB8AC3E}">
        <p14:creationId xmlns:p14="http://schemas.microsoft.com/office/powerpoint/2010/main" val="541268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CE875-5F02-77D5-65A4-AE1E27048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15AA6-45E6-BAB8-FAFF-81860A571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5C07B-831B-84D3-ADFD-11F818505D8A}"/>
              </a:ext>
            </a:extLst>
          </p:cNvPr>
          <p:cNvSpPr>
            <a:spLocks noGrp="1"/>
          </p:cNvSpPr>
          <p:nvPr>
            <p:ph type="body" idx="1"/>
          </p:nvPr>
        </p:nvSpPr>
        <p:spPr/>
        <p:txBody>
          <a:bodyPr/>
          <a:lstStyle/>
          <a:p>
            <a:r>
              <a:rPr lang="en-US" sz="1100" dirty="0"/>
              <a:t>Start Your Tax Savings Journey. Download Our Free AGI Checklist Now!</a:t>
            </a:r>
          </a:p>
          <a:p>
            <a:r>
              <a:rPr lang="en-US" sz="1100" dirty="0"/>
              <a:t>Take Control of Your AGI. Schedule a Free Consultation </a:t>
            </a:r>
            <a:r>
              <a:rPr lang="en-US" sz="1100" b="1" dirty="0"/>
              <a:t>CALL 562-427-8877</a:t>
            </a:r>
            <a:r>
              <a:rPr lang="en-US" sz="1100" dirty="0"/>
              <a:t>.</a:t>
            </a:r>
          </a:p>
          <a:p>
            <a:r>
              <a:rPr lang="en-US" sz="1100" dirty="0"/>
              <a:t>Maximize Your Deductions. Get Our Guide to Lowering Your AGI.</a:t>
            </a:r>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6C4B13D6-B8C5-C7DB-197D-716FAFBFC099}"/>
              </a:ext>
            </a:extLst>
          </p:cNvPr>
          <p:cNvSpPr>
            <a:spLocks noGrp="1"/>
          </p:cNvSpPr>
          <p:nvPr>
            <p:ph type="sldNum" sz="quarter" idx="5"/>
          </p:nvPr>
        </p:nvSpPr>
        <p:spPr/>
        <p:txBody>
          <a:bodyPr/>
          <a:lstStyle/>
          <a:p>
            <a:fld id="{28AB5368-0485-6B42-9751-F4DBFC24A11A}" type="slidenum">
              <a:rPr lang="en-US" smtClean="0"/>
              <a:t>23</a:t>
            </a:fld>
            <a:endParaRPr lang="en-US"/>
          </a:p>
        </p:txBody>
      </p:sp>
    </p:spTree>
    <p:extLst>
      <p:ext uri="{BB962C8B-B14F-4D97-AF65-F5344CB8AC3E}">
        <p14:creationId xmlns:p14="http://schemas.microsoft.com/office/powerpoint/2010/main" val="1834850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8DC4F3AC-1601-F741-2499-0809F45AB85D}"/>
            </a:ext>
          </a:extLst>
        </p:cNvPr>
        <p:cNvGrpSpPr/>
        <p:nvPr/>
      </p:nvGrpSpPr>
      <p:grpSpPr>
        <a:xfrm>
          <a:off x="0" y="0"/>
          <a:ext cx="0" cy="0"/>
          <a:chOff x="0" y="0"/>
          <a:chExt cx="0" cy="0"/>
        </a:xfrm>
      </p:grpSpPr>
      <p:sp>
        <p:nvSpPr>
          <p:cNvPr id="109" name="Google Shape;109;p4:notes">
            <a:extLst>
              <a:ext uri="{FF2B5EF4-FFF2-40B4-BE49-F238E27FC236}">
                <a16:creationId xmlns:a16="http://schemas.microsoft.com/office/drawing/2014/main" id="{D42A50E2-9BA4-CDB9-FBA0-11A972AE0C0D}"/>
              </a:ext>
            </a:extLst>
          </p:cNvPr>
          <p:cNvSpPr txBox="1">
            <a:spLocks noGrp="1"/>
          </p:cNvSpPr>
          <p:nvPr>
            <p:ph type="body" idx="1"/>
          </p:nvPr>
        </p:nvSpPr>
        <p:spPr>
          <a:xfrm>
            <a:off x="741342" y="4606494"/>
            <a:ext cx="5930731" cy="4364045"/>
          </a:xfrm>
          <a:prstGeom prst="rect">
            <a:avLst/>
          </a:prstGeom>
        </p:spPr>
        <p:txBody>
          <a:bodyPr spcFirstLastPara="1" wrap="square" lIns="97742" tIns="48858" rIns="97742" bIns="48858" anchor="t" anchorCtr="0">
            <a:noAutofit/>
          </a:bodyPr>
          <a:lstStyle/>
          <a:p>
            <a:endParaRPr lang="en-US" dirty="0">
              <a:effectLst/>
            </a:endParaRPr>
          </a:p>
          <a:p>
            <a:pPr lvl="2"/>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"Have a wonderful rest of your day!"</a:t>
            </a:r>
            <a:endParaRPr lang="en-US" sz="1050" kern="1200" dirty="0">
              <a:solidFill>
                <a:schemeClr val="tx1"/>
              </a:solidFill>
              <a:effectLst/>
              <a:latin typeface="+mn-lt"/>
              <a:ea typeface="+mn-ea"/>
              <a:cs typeface="+mn-cs"/>
            </a:endParaRPr>
          </a:p>
          <a:p>
            <a:endParaRPr dirty="0"/>
          </a:p>
        </p:txBody>
      </p:sp>
      <p:sp>
        <p:nvSpPr>
          <p:cNvPr id="110" name="Google Shape;110;p4:notes">
            <a:extLst>
              <a:ext uri="{FF2B5EF4-FFF2-40B4-BE49-F238E27FC236}">
                <a16:creationId xmlns:a16="http://schemas.microsoft.com/office/drawing/2014/main" id="{01852196-3E53-11F1-8724-000EA38980D1}"/>
              </a:ext>
            </a:extLst>
          </p:cNvPr>
          <p:cNvSpPr>
            <a:spLocks noGrp="1" noRot="1" noChangeAspect="1"/>
          </p:cNvSpPr>
          <p:nvPr>
            <p:ph type="sldImg" idx="2"/>
          </p:nvPr>
        </p:nvSpPr>
        <p:spPr>
          <a:xfrm>
            <a:off x="474663" y="728663"/>
            <a:ext cx="6462712" cy="363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4607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F5EDFC8D-7AF3-EB01-D7F1-597912F89F7D}"/>
            </a:ext>
          </a:extLst>
        </p:cNvPr>
        <p:cNvGrpSpPr/>
        <p:nvPr/>
      </p:nvGrpSpPr>
      <p:grpSpPr>
        <a:xfrm>
          <a:off x="0" y="0"/>
          <a:ext cx="0" cy="0"/>
          <a:chOff x="0" y="0"/>
          <a:chExt cx="0" cy="0"/>
        </a:xfrm>
      </p:grpSpPr>
      <p:sp>
        <p:nvSpPr>
          <p:cNvPr id="109" name="Google Shape;109;p4:notes">
            <a:extLst>
              <a:ext uri="{FF2B5EF4-FFF2-40B4-BE49-F238E27FC236}">
                <a16:creationId xmlns:a16="http://schemas.microsoft.com/office/drawing/2014/main" id="{6D9DF0DB-1DDA-5A42-E47F-D9171D308712}"/>
              </a:ext>
            </a:extLst>
          </p:cNvPr>
          <p:cNvSpPr txBox="1">
            <a:spLocks noGrp="1"/>
          </p:cNvSpPr>
          <p:nvPr>
            <p:ph type="body" idx="1"/>
          </p:nvPr>
        </p:nvSpPr>
        <p:spPr>
          <a:xfrm>
            <a:off x="741342" y="4606494"/>
            <a:ext cx="5930731" cy="4364045"/>
          </a:xfrm>
          <a:prstGeom prst="rect">
            <a:avLst/>
          </a:prstGeom>
        </p:spPr>
        <p:txBody>
          <a:bodyPr spcFirstLastPara="1" wrap="square" lIns="97742" tIns="48858" rIns="97742" bIns="48858" anchor="t" anchorCtr="0">
            <a:noAutofit/>
          </a:bodyPr>
          <a:lstStyle/>
          <a:p>
            <a:endParaRPr dirty="0"/>
          </a:p>
        </p:txBody>
      </p:sp>
      <p:sp>
        <p:nvSpPr>
          <p:cNvPr id="110" name="Google Shape;110;p4:notes">
            <a:extLst>
              <a:ext uri="{FF2B5EF4-FFF2-40B4-BE49-F238E27FC236}">
                <a16:creationId xmlns:a16="http://schemas.microsoft.com/office/drawing/2014/main" id="{F7255146-37E8-4D4F-EBB3-BD786CBC99DC}"/>
              </a:ext>
            </a:extLst>
          </p:cNvPr>
          <p:cNvSpPr>
            <a:spLocks noGrp="1" noRot="1" noChangeAspect="1"/>
          </p:cNvSpPr>
          <p:nvPr>
            <p:ph type="sldImg" idx="2"/>
          </p:nvPr>
        </p:nvSpPr>
        <p:spPr>
          <a:xfrm>
            <a:off x="474663" y="728663"/>
            <a:ext cx="6462712" cy="363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275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741342" y="4606494"/>
            <a:ext cx="5930731" cy="4364045"/>
          </a:xfrm>
          <a:prstGeom prst="rect">
            <a:avLst/>
          </a:prstGeom>
        </p:spPr>
        <p:txBody>
          <a:bodyPr spcFirstLastPara="1" wrap="square" lIns="97742" tIns="48858" rIns="97742" bIns="48858" anchor="t" anchorCtr="0">
            <a:noAutofit/>
          </a:bodyPr>
          <a:lstStyle/>
          <a:p>
            <a:br>
              <a:rPr lang="en-US" dirty="0"/>
            </a:br>
            <a:endParaRPr dirty="0"/>
          </a:p>
        </p:txBody>
      </p:sp>
      <p:sp>
        <p:nvSpPr>
          <p:cNvPr id="110" name="Google Shape;110;p4:notes"/>
          <p:cNvSpPr>
            <a:spLocks noGrp="1" noRot="1" noChangeAspect="1"/>
          </p:cNvSpPr>
          <p:nvPr>
            <p:ph type="sldImg" idx="2"/>
          </p:nvPr>
        </p:nvSpPr>
        <p:spPr>
          <a:xfrm>
            <a:off x="474663" y="728663"/>
            <a:ext cx="6462712" cy="363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6493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"secrets" of wealth building aren't arcane knowledge held by a select few. They are, in fact, a collection of </a:t>
            </a:r>
            <a:r>
              <a:rPr lang="en-US" sz="1200" b="1" kern="1200" dirty="0">
                <a:solidFill>
                  <a:schemeClr val="tx1"/>
                </a:solidFill>
                <a:effectLst/>
                <a:latin typeface="+mn-lt"/>
                <a:ea typeface="+mn-ea"/>
                <a:cs typeface="+mn-cs"/>
              </a:rPr>
              <a:t>fundamental principles and consistent habits</a:t>
            </a:r>
            <a:r>
              <a:rPr lang="en-US" sz="1200" kern="1200" dirty="0">
                <a:solidFill>
                  <a:schemeClr val="tx1"/>
                </a:solidFill>
                <a:effectLst/>
                <a:latin typeface="+mn-lt"/>
                <a:ea typeface="+mn-ea"/>
                <a:cs typeface="+mn-cs"/>
              </a:rPr>
              <a:t> that, when diligently applied over time, lead to financial growth and security.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principles aren't about finding a magic bullet or getting rich quick. Instead, they focus on: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Discipline:</a:t>
            </a:r>
            <a:r>
              <a:rPr lang="en-US" sz="1200" kern="1200" dirty="0">
                <a:solidFill>
                  <a:schemeClr val="tx1"/>
                </a:solidFill>
                <a:effectLst/>
                <a:latin typeface="+mn-lt"/>
                <a:ea typeface="+mn-ea"/>
                <a:cs typeface="+mn-cs"/>
              </a:rPr>
              <a:t> Consistently sticking to a financial plan, even when it's challenging.</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Patience:</a:t>
            </a:r>
            <a:r>
              <a:rPr lang="en-US" sz="1200" kern="1200" dirty="0">
                <a:solidFill>
                  <a:schemeClr val="tx1"/>
                </a:solidFill>
                <a:effectLst/>
                <a:latin typeface="+mn-lt"/>
                <a:ea typeface="+mn-ea"/>
                <a:cs typeface="+mn-cs"/>
              </a:rPr>
              <a:t> Understanding that wealth accumulation is a long-term game, not an overnight sensation.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Knowledge:</a:t>
            </a:r>
            <a:r>
              <a:rPr lang="en-US" sz="1200" kern="1200" dirty="0">
                <a:solidFill>
                  <a:schemeClr val="tx1"/>
                </a:solidFill>
                <a:effectLst/>
                <a:latin typeface="+mn-lt"/>
                <a:ea typeface="+mn-ea"/>
                <a:cs typeface="+mn-cs"/>
              </a:rPr>
              <a:t> Continuously learning about personal finance, investing, and economic trends.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Proactive Planning:</a:t>
            </a:r>
            <a:r>
              <a:rPr lang="en-US" sz="1200" kern="1200" dirty="0">
                <a:solidFill>
                  <a:schemeClr val="tx1"/>
                </a:solidFill>
                <a:effectLst/>
                <a:latin typeface="+mn-lt"/>
                <a:ea typeface="+mn-ea"/>
                <a:cs typeface="+mn-cs"/>
              </a:rPr>
              <a:t> Taking deliberate steps to manage money, rather than letting it manage you.</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a breakdown of these "secrets," framed as well-established practices and strategies: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"Secrets" of Wealth Building: Proven Practices and Strategies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Live Below Your Means (The Foundation):</a:t>
            </a:r>
            <a:r>
              <a:rPr lang="en-US" sz="1200" kern="1200" dirty="0">
                <a:solidFill>
                  <a:schemeClr val="tx1"/>
                </a:solidFill>
                <a:effectLst/>
                <a:latin typeface="+mn-lt"/>
                <a:ea typeface="+mn-ea"/>
                <a:cs typeface="+mn-cs"/>
              </a:rPr>
              <a:t> </a:t>
            </a:r>
          </a:p>
          <a:p>
            <a:pPr marL="0" indent="0">
              <a:buFont typeface="Arial" panose="020B0604020202020204" pitchFamily="34" charset="0"/>
              <a:buNone/>
            </a:pPr>
            <a:r>
              <a:rPr lang="en-US" sz="1200" b="1" kern="1200" dirty="0">
                <a:solidFill>
                  <a:schemeClr val="tx1"/>
                </a:solidFill>
                <a:effectLst/>
                <a:latin typeface="+mn-lt"/>
                <a:ea typeface="+mn-ea"/>
                <a:cs typeface="+mn-cs"/>
              </a:rPr>
              <a:t>The Concept:</a:t>
            </a:r>
            <a:r>
              <a:rPr lang="en-US" sz="1200" kern="1200" dirty="0">
                <a:solidFill>
                  <a:schemeClr val="tx1"/>
                </a:solidFill>
                <a:effectLst/>
                <a:latin typeface="+mn-lt"/>
                <a:ea typeface="+mn-ea"/>
                <a:cs typeface="+mn-cs"/>
              </a:rPr>
              <a:t> Spend less money than you earn. This creates a surplus, which is the fuel for wealth building. It sounds simple, but many struggle with lifestyle creep.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Create and stick to a budget. Track every dollar in and out. Differentiate between needs and wants. Regularly review and adjust spending to ensure a consistent surplus.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Save Consistently and Automatically (The Accumulation Engine):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Concept:</a:t>
            </a:r>
            <a:r>
              <a:rPr lang="en-US" sz="1200" kern="1200" dirty="0">
                <a:solidFill>
                  <a:schemeClr val="tx1"/>
                </a:solidFill>
                <a:effectLst/>
                <a:latin typeface="+mn-lt"/>
                <a:ea typeface="+mn-ea"/>
                <a:cs typeface="+mn-cs"/>
              </a:rPr>
              <a:t> Make saving a non-negotiable expense, just like rent or a mortgage. Pay yourself first.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Set up automatic transfers from your checking account to your savings or investment accounts immediately after payday. Start small if you must, but increase the amount as your income grows. Aim for at least 10-15% of your gross income, or more if possible.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Invest Early and Regularly (The Power of Compounding):</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Concept:</a:t>
            </a:r>
            <a:r>
              <a:rPr lang="en-US" sz="1200" kern="1200" dirty="0">
                <a:solidFill>
                  <a:schemeClr val="tx1"/>
                </a:solidFill>
                <a:effectLst/>
                <a:latin typeface="+mn-lt"/>
                <a:ea typeface="+mn-ea"/>
                <a:cs typeface="+mn-cs"/>
              </a:rPr>
              <a:t> Make your money work for you. Investing allows your capital to grow over time, earning returns that then earn their own returns.</a:t>
            </a:r>
          </a:p>
          <a:p>
            <a:r>
              <a:rPr lang="en-US" sz="1200" kern="1200" dirty="0">
                <a:solidFill>
                  <a:schemeClr val="tx1"/>
                </a:solidFill>
                <a:effectLst/>
                <a:latin typeface="+mn-lt"/>
                <a:ea typeface="+mn-ea"/>
                <a:cs typeface="+mn-cs"/>
              </a:rPr>
              <a:t>This "compound interest" is often called the 8th wonder of the world.</a:t>
            </a:r>
          </a:p>
          <a:p>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Start Early:</a:t>
            </a:r>
            <a:r>
              <a:rPr lang="en-US" sz="1200" kern="1200" dirty="0">
                <a:solidFill>
                  <a:schemeClr val="tx1"/>
                </a:solidFill>
                <a:effectLst/>
                <a:latin typeface="+mn-lt"/>
                <a:ea typeface="+mn-ea"/>
                <a:cs typeface="+mn-cs"/>
              </a:rPr>
              <a:t> Time in the market beats timing the market. The longer your money is invested, the more it can compound.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Diversify:</a:t>
            </a:r>
            <a:r>
              <a:rPr lang="en-US" sz="1200" kern="1200" dirty="0">
                <a:solidFill>
                  <a:schemeClr val="tx1"/>
                </a:solidFill>
                <a:effectLst/>
                <a:latin typeface="+mn-lt"/>
                <a:ea typeface="+mn-ea"/>
                <a:cs typeface="+mn-cs"/>
              </a:rPr>
              <a:t> Don't put all your eggs in one basket. Spread investments across different asset classes (stocks, bonds, real estate, etc.) and industries.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Invest Regularly (Dollar-Cost Averaging):</a:t>
            </a:r>
            <a:r>
              <a:rPr lang="en-US" sz="1200" kern="1200" dirty="0">
                <a:solidFill>
                  <a:schemeClr val="tx1"/>
                </a:solidFill>
                <a:effectLst/>
                <a:latin typeface="+mn-lt"/>
                <a:ea typeface="+mn-ea"/>
                <a:cs typeface="+mn-cs"/>
              </a:rPr>
              <a:t> Invest a fixed amount at regular intervals (e.g., monthly), regardless of market fluctuations. This smooths out your purchase price over time.</a:t>
            </a:r>
          </a:p>
          <a:p>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Understand Risk Tolerance:</a:t>
            </a:r>
            <a:r>
              <a:rPr lang="en-US" sz="1200" kern="1200" dirty="0">
                <a:solidFill>
                  <a:schemeClr val="tx1"/>
                </a:solidFill>
                <a:effectLst/>
                <a:latin typeface="+mn-lt"/>
                <a:ea typeface="+mn-ea"/>
                <a:cs typeface="+mn-cs"/>
              </a:rPr>
              <a:t> Choose investments that align with your comfort level for risk and your long-term goals. </a:t>
            </a:r>
          </a:p>
          <a:p>
            <a:pPr marL="0" indent="0">
              <a:buFont typeface="Arial" panose="020B0604020202020204" pitchFamily="34" charset="0"/>
              <a:buNone/>
            </a:pPr>
            <a:r>
              <a:rPr lang="en-US" sz="1200" b="1" kern="1200" dirty="0">
                <a:solidFill>
                  <a:schemeClr val="tx1"/>
                </a:solidFill>
                <a:effectLst/>
                <a:latin typeface="+mn-lt"/>
                <a:ea typeface="+mn-ea"/>
                <a:cs typeface="+mn-cs"/>
              </a:rPr>
              <a:t>Utilize Tax-Advantaged Accounts:</a:t>
            </a:r>
            <a:r>
              <a:rPr lang="en-US" sz="1200" kern="1200" dirty="0">
                <a:solidFill>
                  <a:schemeClr val="tx1"/>
                </a:solidFill>
                <a:effectLst/>
                <a:latin typeface="+mn-lt"/>
                <a:ea typeface="+mn-ea"/>
                <a:cs typeface="+mn-cs"/>
              </a:rPr>
              <a:t> Maximize contributions to 401(k)s, IRAs, HSAs, and other retirement or tax-efficient accounts. Don't leave employer matching contributions on the table.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Minimize and Manage Debt Strategically (Freeing Up Capital):</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Concept:</a:t>
            </a:r>
            <a:r>
              <a:rPr lang="en-US" sz="1200" kern="1200" dirty="0">
                <a:solidFill>
                  <a:schemeClr val="tx1"/>
                </a:solidFill>
                <a:effectLst/>
                <a:latin typeface="+mn-lt"/>
                <a:ea typeface="+mn-ea"/>
                <a:cs typeface="+mn-cs"/>
              </a:rPr>
              <a:t> High-interest debt (especially credit card debt) erodes wealth. Every dollar paid in interest is a dollar not working for you.</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Avoid Bad Debt:</a:t>
            </a:r>
            <a:r>
              <a:rPr lang="en-US" sz="1200" kern="1200" dirty="0">
                <a:solidFill>
                  <a:schemeClr val="tx1"/>
                </a:solidFill>
                <a:effectLst/>
                <a:latin typeface="+mn-lt"/>
                <a:ea typeface="+mn-ea"/>
                <a:cs typeface="+mn-cs"/>
              </a:rPr>
              <a:t> Stay away from high-interest, non-productive debt.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Pay Down High-Interest Debt First:</a:t>
            </a:r>
            <a:r>
              <a:rPr lang="en-US" sz="1200" kern="1200" dirty="0">
                <a:solidFill>
                  <a:schemeClr val="tx1"/>
                </a:solidFill>
                <a:effectLst/>
                <a:latin typeface="+mn-lt"/>
                <a:ea typeface="+mn-ea"/>
                <a:cs typeface="+mn-cs"/>
              </a:rPr>
              <a:t> Prioritize paying off credit cards and personal loans aggressively using methods like the debt avalanche. </a:t>
            </a:r>
          </a:p>
          <a:p>
            <a:pPr marL="0" indent="0">
              <a:buFont typeface="Arial" panose="020B0604020202020204" pitchFamily="34" charset="0"/>
              <a:buNone/>
            </a:pPr>
            <a:r>
              <a:rPr lang="en-US" sz="1200" b="1" kern="1200" dirty="0">
                <a:solidFill>
                  <a:schemeClr val="tx1"/>
                </a:solidFill>
                <a:effectLst/>
                <a:latin typeface="+mn-lt"/>
                <a:ea typeface="+mn-ea"/>
                <a:cs typeface="+mn-cs"/>
              </a:rPr>
              <a:t>Manage Good Debt:</a:t>
            </a:r>
            <a:r>
              <a:rPr lang="en-US" sz="1200" kern="1200" dirty="0">
                <a:solidFill>
                  <a:schemeClr val="tx1"/>
                </a:solidFill>
                <a:effectLst/>
                <a:latin typeface="+mn-lt"/>
                <a:ea typeface="+mn-ea"/>
                <a:cs typeface="+mn-cs"/>
              </a:rPr>
              <a:t> Use productive debt (like mortgages or business loans) wisely and ensure it aligns with your financial goals.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Continuously Increase Your Income (Boosting Your Fuel Tank):</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Concept:</a:t>
            </a:r>
            <a:r>
              <a:rPr lang="en-US" sz="1200" kern="1200" dirty="0">
                <a:solidFill>
                  <a:schemeClr val="tx1"/>
                </a:solidFill>
                <a:effectLst/>
                <a:latin typeface="+mn-lt"/>
                <a:ea typeface="+mn-ea"/>
                <a:cs typeface="+mn-cs"/>
              </a:rPr>
              <a:t> While cutting expenses is important, there's a limit to how much you can save. Increasing your earning potential has a much higher ceiling.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Invest in Yourself:</a:t>
            </a:r>
            <a:r>
              <a:rPr lang="en-US" sz="1200" kern="1200" dirty="0">
                <a:solidFill>
                  <a:schemeClr val="tx1"/>
                </a:solidFill>
                <a:effectLst/>
                <a:latin typeface="+mn-lt"/>
                <a:ea typeface="+mn-ea"/>
                <a:cs typeface="+mn-cs"/>
              </a:rPr>
              <a:t> Acquire new skills, pursue higher education, or get certifications that increase your market value.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Negotiate Salaries:</a:t>
            </a:r>
            <a:r>
              <a:rPr lang="en-US" sz="1200" kern="1200" dirty="0">
                <a:solidFill>
                  <a:schemeClr val="tx1"/>
                </a:solidFill>
                <a:effectLst/>
                <a:latin typeface="+mn-lt"/>
                <a:ea typeface="+mn-ea"/>
                <a:cs typeface="+mn-cs"/>
              </a:rPr>
              <a:t> Regularly assess your worth and negotiate for higher compensation. </a:t>
            </a:r>
          </a:p>
          <a:p>
            <a:pPr marL="0" indent="0">
              <a:buFont typeface="Arial" panose="020B0604020202020204" pitchFamily="34" charset="0"/>
              <a:buNone/>
            </a:pPr>
            <a:r>
              <a:rPr lang="en-US" sz="1200" b="1" kern="1200" dirty="0">
                <a:solidFill>
                  <a:schemeClr val="tx1"/>
                </a:solidFill>
                <a:effectLst/>
                <a:latin typeface="+mn-lt"/>
                <a:ea typeface="+mn-ea"/>
                <a:cs typeface="+mn-cs"/>
              </a:rPr>
              <a:t>Develop Multiple Income Streams:</a:t>
            </a:r>
            <a:r>
              <a:rPr lang="en-US" sz="1200" kern="1200" dirty="0">
                <a:solidFill>
                  <a:schemeClr val="tx1"/>
                </a:solidFill>
                <a:effectLst/>
                <a:latin typeface="+mn-lt"/>
                <a:ea typeface="+mn-ea"/>
                <a:cs typeface="+mn-cs"/>
              </a:rPr>
              <a:t> Explore side hustles, freelance work, passive income (e.g., rental properties, dividends from investments), or starting a business.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Protect Your Assets and Plan for the Future (Guardrails for Your Journey):</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 Concept:</a:t>
            </a:r>
            <a:r>
              <a:rPr lang="en-US" sz="1200" kern="1200" dirty="0">
                <a:solidFill>
                  <a:schemeClr val="tx1"/>
                </a:solidFill>
                <a:effectLst/>
                <a:latin typeface="+mn-lt"/>
                <a:ea typeface="+mn-ea"/>
                <a:cs typeface="+mn-cs"/>
              </a:rPr>
              <a:t> Wealth isn't just about accumulating assets; it's about safeguarding them from unforeseen events and ensuring they serve your long-term goals.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Insurance:</a:t>
            </a:r>
            <a:r>
              <a:rPr lang="en-US" sz="1200" kern="1200" dirty="0">
                <a:solidFill>
                  <a:schemeClr val="tx1"/>
                </a:solidFill>
                <a:effectLst/>
                <a:latin typeface="+mn-lt"/>
                <a:ea typeface="+mn-ea"/>
                <a:cs typeface="+mn-cs"/>
              </a:rPr>
              <a:t> Have adequate health, life, disability, home, and auto insurance to protect against catastrophic financial losses.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Emergency Fund:</a:t>
            </a:r>
            <a:r>
              <a:rPr lang="en-US" sz="1200" kern="1200" dirty="0">
                <a:solidFill>
                  <a:schemeClr val="tx1"/>
                </a:solidFill>
                <a:effectLst/>
                <a:latin typeface="+mn-lt"/>
                <a:ea typeface="+mn-ea"/>
                <a:cs typeface="+mn-cs"/>
              </a:rPr>
              <a:t> Build a cash reserve (3-6 months of living expenses) to cover unexpected expenses without derailing your financial plan or incurring debt.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Estate Planning:</a:t>
            </a:r>
            <a:r>
              <a:rPr lang="en-US" sz="1200" kern="1200" dirty="0">
                <a:solidFill>
                  <a:schemeClr val="tx1"/>
                </a:solidFill>
                <a:effectLst/>
                <a:latin typeface="+mn-lt"/>
                <a:ea typeface="+mn-ea"/>
                <a:cs typeface="+mn-cs"/>
              </a:rPr>
              <a:t> Create a will, set up trusts if needed, and designate beneficiaries to ensure your assets are distributed according to your wishes.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Tax Planning:</a:t>
            </a:r>
            <a:r>
              <a:rPr lang="en-US" sz="1200" kern="1200" dirty="0">
                <a:solidFill>
                  <a:schemeClr val="tx1"/>
                </a:solidFill>
                <a:effectLst/>
                <a:latin typeface="+mn-lt"/>
                <a:ea typeface="+mn-ea"/>
                <a:cs typeface="+mn-cs"/>
              </a:rPr>
              <a:t> Understand tax laws and strategize to minimize your tax liability legally.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 Practice Financial Literacy and Patience (The Mindset):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The Concept:</a:t>
            </a:r>
            <a:r>
              <a:rPr lang="en-US" sz="1200" kern="1200" dirty="0">
                <a:solidFill>
                  <a:schemeClr val="tx1"/>
                </a:solidFill>
                <a:effectLst/>
                <a:latin typeface="+mn-lt"/>
                <a:ea typeface="+mn-ea"/>
                <a:cs typeface="+mn-cs"/>
              </a:rPr>
              <a:t> Wealth building requires ongoing learning and the emotional fortitude to stick with your plan through market ups and downs.</a:t>
            </a:r>
          </a:p>
          <a:p>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Strategy:</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Educate Yourself:</a:t>
            </a:r>
            <a:r>
              <a:rPr lang="en-US" sz="1200" kern="1200" dirty="0">
                <a:solidFill>
                  <a:schemeClr val="tx1"/>
                </a:solidFill>
                <a:effectLst/>
                <a:latin typeface="+mn-lt"/>
                <a:ea typeface="+mn-ea"/>
                <a:cs typeface="+mn-cs"/>
              </a:rPr>
              <a:t> Read books, follow reputable financial news, listen to podcasts, and learn from financial experts.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Avoid Emotional Decisions:</a:t>
            </a:r>
            <a:r>
              <a:rPr lang="en-US" sz="1200" kern="1200" dirty="0">
                <a:solidFill>
                  <a:schemeClr val="tx1"/>
                </a:solidFill>
                <a:effectLst/>
                <a:latin typeface="+mn-lt"/>
                <a:ea typeface="+mn-ea"/>
                <a:cs typeface="+mn-cs"/>
              </a:rPr>
              <a:t> Don't panic sell during market downturns or chase "hot" stocks. Stick to your long-term investment strategy.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Seek Professional Advice:</a:t>
            </a:r>
            <a:r>
              <a:rPr lang="en-US" sz="1200" kern="1200" dirty="0">
                <a:solidFill>
                  <a:schemeClr val="tx1"/>
                </a:solidFill>
                <a:effectLst/>
                <a:latin typeface="+mn-lt"/>
                <a:ea typeface="+mn-ea"/>
                <a:cs typeface="+mn-cs"/>
              </a:rPr>
              <a:t> Consider working with a fee-only financial </a:t>
            </a:r>
            <a:r>
              <a:rPr lang="en-US" sz="1200" b="1" kern="1200" dirty="0">
                <a:solidFill>
                  <a:schemeClr val="tx1"/>
                </a:solidFill>
                <a:effectLst/>
                <a:latin typeface="+mn-lt"/>
                <a:ea typeface="+mn-ea"/>
                <a:cs typeface="+mn-cs"/>
              </a:rPr>
              <a:t>advisor (like Marie Deary) </a:t>
            </a:r>
            <a:r>
              <a:rPr lang="en-US" sz="1200" kern="1200" dirty="0">
                <a:solidFill>
                  <a:schemeClr val="tx1"/>
                </a:solidFill>
                <a:effectLst/>
                <a:latin typeface="+mn-lt"/>
                <a:ea typeface="+mn-ea"/>
                <a:cs typeface="+mn-cs"/>
              </a:rPr>
              <a:t>who can provide objective guidance.</a:t>
            </a:r>
          </a:p>
          <a:p>
            <a:endParaRPr lang="en-US" dirty="0"/>
          </a:p>
        </p:txBody>
      </p:sp>
      <p:sp>
        <p:nvSpPr>
          <p:cNvPr id="4" name="Slide Number Placeholder 3"/>
          <p:cNvSpPr>
            <a:spLocks noGrp="1"/>
          </p:cNvSpPr>
          <p:nvPr>
            <p:ph type="sldNum" sz="quarter" idx="5"/>
          </p:nvPr>
        </p:nvSpPr>
        <p:spPr/>
        <p:txBody>
          <a:bodyPr/>
          <a:lstStyle/>
          <a:p>
            <a:fld id="{28AB5368-0485-6B42-9751-F4DBFC24A11A}" type="slidenum">
              <a:rPr lang="en-US" smtClean="0"/>
              <a:t>3</a:t>
            </a:fld>
            <a:endParaRPr lang="en-US"/>
          </a:p>
        </p:txBody>
      </p:sp>
    </p:spTree>
    <p:extLst>
      <p:ext uri="{BB962C8B-B14F-4D97-AF65-F5344CB8AC3E}">
        <p14:creationId xmlns:p14="http://schemas.microsoft.com/office/powerpoint/2010/main" val="333616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B5368-0485-6B42-9751-F4DBFC24A11A}" type="slidenum">
              <a:rPr lang="en-US" smtClean="0"/>
              <a:t>5</a:t>
            </a:fld>
            <a:endParaRPr lang="en-US"/>
          </a:p>
        </p:txBody>
      </p:sp>
    </p:spTree>
    <p:extLst>
      <p:ext uri="{BB962C8B-B14F-4D97-AF65-F5344CB8AC3E}">
        <p14:creationId xmlns:p14="http://schemas.microsoft.com/office/powerpoint/2010/main" val="226225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08F7A-E548-F9A5-62B9-0EE4541C4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A21F4-2531-5437-DC6D-2883A19AD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C62BD9-BFE7-89E1-4501-ABE6A6A651E9}"/>
              </a:ext>
            </a:extLst>
          </p:cNvPr>
          <p:cNvSpPr>
            <a:spLocks noGrp="1"/>
          </p:cNvSpPr>
          <p:nvPr>
            <p:ph type="body" idx="1"/>
          </p:nvPr>
        </p:nvSpPr>
        <p:spPr/>
        <p:txBody>
          <a:bodyPr/>
          <a:lstStyle/>
          <a:p>
            <a:pPr rtl="0"/>
            <a:r>
              <a:rPr lang="en-US" b="1" dirty="0">
                <a:effectLst/>
              </a:rPr>
              <a:t>The Tale of Two AGIs: Why This Number Is More Than Just a Line on Your Tax Return</a:t>
            </a:r>
          </a:p>
          <a:p>
            <a:pPr rtl="0"/>
            <a:endParaRPr lang="en-US" b="1" dirty="0">
              <a:effectLst/>
            </a:endParaRPr>
          </a:p>
          <a:p>
            <a:pPr rtl="0"/>
            <a:r>
              <a:rPr lang="en-US" dirty="0">
                <a:effectLst/>
              </a:rPr>
              <a:t>When tax season rolls around, most of us focus on a few key numbers: our total income, how much we paid in taxes, and hopefully, the size of our refund. But buried on your Form 1040 is a number that is arguably more important than any of those: your </a:t>
            </a:r>
            <a:r>
              <a:rPr lang="en-US" b="1" dirty="0">
                <a:effectLst/>
              </a:rPr>
              <a:t>Adjusted Gross Income, or AGI</a:t>
            </a:r>
            <a:r>
              <a:rPr lang="en-US" dirty="0">
                <a:effectLst/>
              </a:rPr>
              <a:t>.</a:t>
            </a:r>
          </a:p>
          <a:p>
            <a:pPr rtl="0"/>
            <a:endParaRPr lang="en-US" dirty="0">
              <a:effectLst/>
            </a:endParaRPr>
          </a:p>
          <a:p>
            <a:pPr rtl="0"/>
            <a:r>
              <a:rPr lang="en-US" dirty="0">
                <a:effectLst/>
              </a:rPr>
              <a:t>Your AGI is more than a simple calculation; it's a financial gatekeeper that can unlock a world of tax benefits or, conversely, phase you out of valuable savings. It’s a number with a dual personality, offering distinct advantages and disadvantages depending on whether it's high or low. Understanding this dynamic is the key to strategic tax planning.</a:t>
            </a:r>
          </a:p>
          <a:p>
            <a:pPr rtl="0"/>
            <a:endParaRPr lang="en-US" dirty="0">
              <a:effectLst/>
            </a:endParaRPr>
          </a:p>
          <a:p>
            <a:pPr rtl="0"/>
            <a:r>
              <a:rPr lang="en-US" b="1" dirty="0">
                <a:effectLst/>
              </a:rPr>
              <a:t>What Exactly Is Adjusted Gross Income (AGI)?</a:t>
            </a:r>
          </a:p>
          <a:p>
            <a:pPr rtl="0"/>
            <a:r>
              <a:rPr lang="en-US" dirty="0">
                <a:effectLst/>
              </a:rPr>
              <a:t>Before we dive into the pros and cons, let’s quickly define AGI.</a:t>
            </a:r>
          </a:p>
          <a:p>
            <a:pPr rtl="0"/>
            <a:r>
              <a:rPr lang="en-US" dirty="0">
                <a:effectLst/>
              </a:rPr>
              <a:t>The formula is simple: </a:t>
            </a:r>
            <a:r>
              <a:rPr lang="en-US" b="1" dirty="0">
                <a:effectLst/>
              </a:rPr>
              <a:t>Gross Income - "Above-the-Line" Deductions = Adjusted Gross Income (AGI)</a:t>
            </a:r>
          </a:p>
          <a:p>
            <a:pPr rtl="0"/>
            <a:endParaRPr lang="en-US" dirty="0">
              <a:effectLst/>
            </a:endParaRPr>
          </a:p>
          <a:p>
            <a:pPr rtl="0"/>
            <a:r>
              <a:rPr lang="en-US" b="1" dirty="0">
                <a:effectLst/>
              </a:rPr>
              <a:t>Gross Income</a:t>
            </a:r>
            <a:r>
              <a:rPr lang="en-US" dirty="0">
                <a:effectLst/>
              </a:rPr>
              <a:t> is the sum of all your taxable income from all sources: wages, business profits, interest, dividends, capital gains, and so on.</a:t>
            </a:r>
          </a:p>
          <a:p>
            <a:pPr rtl="0"/>
            <a:endParaRPr lang="en-US" dirty="0">
              <a:effectLst/>
            </a:endParaRPr>
          </a:p>
          <a:p>
            <a:pPr rtl="0"/>
            <a:r>
              <a:rPr lang="en-US" b="1" dirty="0">
                <a:effectLst/>
              </a:rPr>
              <a:t>"Above-the-Line" Deductions</a:t>
            </a:r>
            <a:r>
              <a:rPr lang="en-US" dirty="0">
                <a:effectLst/>
              </a:rPr>
              <a:t> are specific, IRS-approved adjustments you can make to your gross income. They include things like contributions to a Traditional IRA, student loan interest payments, and Health Savings Account (HSA) contributions.</a:t>
            </a:r>
          </a:p>
          <a:p>
            <a:pPr rtl="0"/>
            <a:r>
              <a:rPr lang="en-US" dirty="0">
                <a:effectLst/>
              </a:rPr>
              <a:t>This number, your AGI, is what the IRS uses as the starting point for almost every other tax calculation.</a:t>
            </a:r>
          </a:p>
          <a:p>
            <a:pPr rtl="0"/>
            <a:endParaRPr lang="en-US" dirty="0">
              <a:effectLst/>
            </a:endParaRPr>
          </a:p>
          <a:p>
            <a:pPr rtl="0"/>
            <a:r>
              <a:rPr lang="en-US" b="1" dirty="0">
                <a:effectLst/>
              </a:rPr>
              <a:t>The Case for a Low AGI: Advantages &amp; Disadvantages</a:t>
            </a:r>
          </a:p>
          <a:p>
            <a:pPr rtl="0"/>
            <a:r>
              <a:rPr lang="en-US" dirty="0">
                <a:effectLst/>
              </a:rPr>
              <a:t>For many people, the goal is to have the lowest AGI possible. A lower number here can open the door to significant savings.</a:t>
            </a:r>
          </a:p>
          <a:p>
            <a:pPr rtl="0"/>
            <a:endParaRPr lang="en-US" dirty="0">
              <a:effectLst/>
            </a:endParaRPr>
          </a:p>
          <a:p>
            <a:pPr rtl="0"/>
            <a:r>
              <a:rPr lang="en-US" b="1" dirty="0">
                <a:effectLst/>
              </a:rPr>
              <a:t>The Financial Advantages of a Low AGI</a:t>
            </a:r>
            <a:endParaRPr lang="en-US" dirty="0">
              <a:effectLst/>
            </a:endParaRPr>
          </a:p>
          <a:p>
            <a:pPr rtl="0"/>
            <a:r>
              <a:rPr lang="en-US" dirty="0">
                <a:effectLst/>
              </a:rPr>
              <a:t>A low AGI is a golden ticket to a wide range of tax credits and financial assistance programs.</a:t>
            </a:r>
          </a:p>
          <a:p>
            <a:pPr rtl="0"/>
            <a:endParaRPr lang="en-US" dirty="0">
              <a:effectLst/>
            </a:endParaRPr>
          </a:p>
          <a:p>
            <a:pPr rtl="0"/>
            <a:r>
              <a:rPr lang="en-US" b="1" dirty="0">
                <a:effectLst/>
              </a:rPr>
              <a:t>Eligibility for Tax Credits:</a:t>
            </a:r>
            <a:r>
              <a:rPr lang="en-US" dirty="0">
                <a:effectLst/>
              </a:rPr>
              <a:t> Many of the most valuable tax credits are income-limited. A low AGI can make you eligible for credits that directly reduce your tax bill, dollar for dollar.</a:t>
            </a:r>
          </a:p>
          <a:p>
            <a:pPr lvl="1" rtl="0"/>
            <a:r>
              <a:rPr lang="en-US" b="1" dirty="0">
                <a:effectLst/>
              </a:rPr>
              <a:t>Example: The Child Tax Credit.</a:t>
            </a:r>
            <a:r>
              <a:rPr lang="en-US" dirty="0">
                <a:effectLst/>
              </a:rPr>
              <a:t> A family with a modest income may be able to claim the full credit, while a high-income family might see it phased out entirely.</a:t>
            </a:r>
          </a:p>
          <a:p>
            <a:pPr lvl="1" rtl="0"/>
            <a:endParaRPr lang="en-US" dirty="0">
              <a:effectLst/>
            </a:endParaRPr>
          </a:p>
          <a:p>
            <a:pPr rtl="0"/>
            <a:r>
              <a:rPr lang="en-US" b="1" dirty="0">
                <a:effectLst/>
              </a:rPr>
              <a:t>Qualifying for Government Benefits:</a:t>
            </a:r>
            <a:r>
              <a:rPr lang="en-US" dirty="0">
                <a:effectLst/>
              </a:rPr>
              <a:t> AGI is used as a benchmark for many government assistance programs.</a:t>
            </a:r>
          </a:p>
          <a:p>
            <a:pPr lvl="1" rtl="0"/>
            <a:r>
              <a:rPr lang="en-US" b="1" dirty="0">
                <a:effectLst/>
              </a:rPr>
              <a:t>Example: The Affordable Care Act (ACA) Premium Tax Credit.</a:t>
            </a:r>
            <a:r>
              <a:rPr lang="en-US" dirty="0">
                <a:effectLst/>
              </a:rPr>
              <a:t> Your AGI determines the level of subsidy you can receive to help pay for health insurance on the marketplace. A low AGI can result in thousands of dollars in annual premium savings.</a:t>
            </a:r>
          </a:p>
          <a:p>
            <a:pPr lvl="1" rtl="0"/>
            <a:endParaRPr lang="en-US" dirty="0">
              <a:effectLst/>
            </a:endParaRPr>
          </a:p>
          <a:p>
            <a:pPr rtl="0"/>
            <a:r>
              <a:rPr lang="en-US" b="1" dirty="0">
                <a:effectLst/>
              </a:rPr>
              <a:t>Student Loan and Financial Aid:</a:t>
            </a:r>
            <a:r>
              <a:rPr lang="en-US" dirty="0">
                <a:effectLst/>
              </a:rPr>
              <a:t> Your AGI is a crucial number on the Free Application for Federal Student Aid (FAFSA) and for qualifying for income-driven repayment plans for federal student loans.</a:t>
            </a:r>
          </a:p>
          <a:p>
            <a:pPr rtl="0"/>
            <a:endParaRPr lang="en-US" dirty="0">
              <a:effectLst/>
            </a:endParaRPr>
          </a:p>
          <a:p>
            <a:pPr rtl="0"/>
            <a:r>
              <a:rPr lang="en-US" b="1" dirty="0">
                <a:effectLst/>
              </a:rPr>
              <a:t>The Potential Disadvantages of a Low AGI</a:t>
            </a:r>
            <a:endParaRPr lang="en-US" dirty="0">
              <a:effectLst/>
            </a:endParaRPr>
          </a:p>
          <a:p>
            <a:pPr rtl="0"/>
            <a:r>
              <a:rPr lang="en-US" dirty="0">
                <a:effectLst/>
              </a:rPr>
              <a:t>While tax credits are great, a low AGI can also signal a low income, which can present its own set of challenges.</a:t>
            </a:r>
          </a:p>
          <a:p>
            <a:pPr rtl="0"/>
            <a:endParaRPr lang="en-US" dirty="0">
              <a:effectLst/>
            </a:endParaRPr>
          </a:p>
          <a:p>
            <a:pPr rtl="0"/>
            <a:r>
              <a:rPr lang="en-US" b="1" dirty="0">
                <a:effectLst/>
              </a:rPr>
              <a:t>Loan and Credit Applications:</a:t>
            </a:r>
            <a:r>
              <a:rPr lang="en-US" dirty="0">
                <a:effectLst/>
              </a:rPr>
              <a:t> Lenders, banks, and mortgage companies often rely on your AGI to assess your ability to repay a loan. A low AGI may make it more difficult to qualify for a mortgage, a car loan, or a credit card with a high credit limit.</a:t>
            </a:r>
          </a:p>
          <a:p>
            <a:pPr rtl="0"/>
            <a:endParaRPr lang="en-US" dirty="0">
              <a:effectLst/>
            </a:endParaRPr>
          </a:p>
          <a:p>
            <a:pPr rtl="0"/>
            <a:r>
              <a:rPr lang="en-US" b="1" dirty="0">
                <a:effectLst/>
              </a:rPr>
              <a:t>Limited Retirement Contributions:</a:t>
            </a:r>
            <a:r>
              <a:rPr lang="en-US" dirty="0">
                <a:effectLst/>
              </a:rPr>
              <a:t> Some retirement plans, particularly those for self-employed individuals, have contribution limits based on your income. A very low AGI may limit how much you can contribute, slowing down your wealth-building efforts.</a:t>
            </a:r>
          </a:p>
          <a:p>
            <a:pPr rtl="0"/>
            <a:endParaRPr lang="en-US" dirty="0">
              <a:effectLst/>
            </a:endParaRPr>
          </a:p>
          <a:p>
            <a:pPr rtl="0"/>
            <a:r>
              <a:rPr lang="en-US" b="1" dirty="0">
                <a:effectLst/>
              </a:rPr>
              <a:t>The Case for a High AGI: Advantages &amp; Disadvantages</a:t>
            </a:r>
          </a:p>
          <a:p>
            <a:pPr rtl="0"/>
            <a:r>
              <a:rPr lang="en-US" dirty="0">
                <a:effectLst/>
              </a:rPr>
              <a:t>A high AGI means a higher income, which brings its own set of financial benefits and tax challenges.</a:t>
            </a:r>
          </a:p>
          <a:p>
            <a:pPr rtl="0"/>
            <a:endParaRPr lang="en-US" dirty="0">
              <a:effectLst/>
            </a:endParaRPr>
          </a:p>
          <a:p>
            <a:pPr rtl="0"/>
            <a:r>
              <a:rPr lang="en-US" b="1" dirty="0">
                <a:effectLst/>
              </a:rPr>
              <a:t>The Financial Advantages of a High AGI</a:t>
            </a:r>
            <a:endParaRPr lang="en-US" dirty="0">
              <a:effectLst/>
            </a:endParaRPr>
          </a:p>
          <a:p>
            <a:pPr rtl="0"/>
            <a:r>
              <a:rPr lang="en-US" dirty="0">
                <a:effectLst/>
              </a:rPr>
              <a:t>A high AGI is often a sign of strong earning potential, which provides key financial opportunities.</a:t>
            </a:r>
          </a:p>
          <a:p>
            <a:pPr rtl="0"/>
            <a:endParaRPr lang="en-US" dirty="0">
              <a:effectLst/>
            </a:endParaRPr>
          </a:p>
          <a:p>
            <a:pPr rtl="0"/>
            <a:r>
              <a:rPr lang="en-US" b="1" dirty="0">
                <a:effectLst/>
              </a:rPr>
              <a:t>Greater Access to Credit:</a:t>
            </a:r>
            <a:r>
              <a:rPr lang="en-US" dirty="0">
                <a:effectLst/>
              </a:rPr>
              <a:t> Lenders favor a high AGI. It signals a strong ability to repay debt, making it easier to secure loans at favorable interest rates for things like a mortgage, a car, or starting a business.</a:t>
            </a:r>
          </a:p>
          <a:p>
            <a:pPr rtl="0"/>
            <a:endParaRPr lang="en-US" dirty="0">
              <a:effectLst/>
            </a:endParaRPr>
          </a:p>
          <a:p>
            <a:pPr rtl="0"/>
            <a:r>
              <a:rPr lang="en-US" b="1" dirty="0">
                <a:effectLst/>
              </a:rPr>
              <a:t>Investment Opportunities:</a:t>
            </a:r>
            <a:r>
              <a:rPr lang="en-US" dirty="0">
                <a:effectLst/>
              </a:rPr>
              <a:t> A higher AGI often correlates with a larger disposable income, which allows you to invest more aggressively in a wide variety of assets, from stocks and real estate to private equity funds.</a:t>
            </a:r>
          </a:p>
          <a:p>
            <a:pPr rtl="0"/>
            <a:endParaRPr lang="en-US" dirty="0">
              <a:effectLst/>
            </a:endParaRPr>
          </a:p>
          <a:p>
            <a:pPr rtl="0"/>
            <a:r>
              <a:rPr lang="en-US" b="1" dirty="0">
                <a:effectLst/>
              </a:rPr>
              <a:t>No Limits on Contributions:</a:t>
            </a:r>
            <a:r>
              <a:rPr lang="en-US" dirty="0">
                <a:effectLst/>
              </a:rPr>
              <a:t> A high AGI typically means you are not limited in how much you can contribute to certain retirement plans, such as a 401(k), allowing you to build a substantial nest egg.</a:t>
            </a:r>
          </a:p>
          <a:p>
            <a:pPr rtl="0"/>
            <a:endParaRPr lang="en-US" dirty="0">
              <a:effectLst/>
            </a:endParaRPr>
          </a:p>
          <a:p>
            <a:pPr rtl="0"/>
            <a:r>
              <a:rPr lang="en-US" b="1" dirty="0">
                <a:effectLst/>
              </a:rPr>
              <a:t>The Potential Disadvantages of a High AGI</a:t>
            </a:r>
            <a:endParaRPr lang="en-US" dirty="0">
              <a:effectLst/>
            </a:endParaRPr>
          </a:p>
          <a:p>
            <a:pPr rtl="0"/>
            <a:r>
              <a:rPr lang="en-US" dirty="0">
                <a:effectLst/>
              </a:rPr>
              <a:t>The primary downside of a high AGI is a reduction or elimination of many tax benefits.</a:t>
            </a:r>
          </a:p>
          <a:p>
            <a:pPr rtl="0"/>
            <a:endParaRPr lang="en-US" dirty="0">
              <a:effectLst/>
            </a:endParaRPr>
          </a:p>
          <a:p>
            <a:pPr rtl="0"/>
            <a:r>
              <a:rPr lang="en-US" b="1" dirty="0">
                <a:effectLst/>
              </a:rPr>
              <a:t>Phase-Out of Tax Credits:</a:t>
            </a:r>
            <a:r>
              <a:rPr lang="en-US" dirty="0">
                <a:effectLst/>
              </a:rPr>
              <a:t> As your AGI increases, you begin to lose access to many credits, including the Child Tax Credit, the Earned Income Tax Credit, and education credits.</a:t>
            </a:r>
          </a:p>
          <a:p>
            <a:pPr rtl="0"/>
            <a:endParaRPr lang="en-US" dirty="0">
              <a:effectLst/>
            </a:endParaRPr>
          </a:p>
          <a:p>
            <a:pPr lvl="1" rtl="0"/>
            <a:r>
              <a:rPr lang="en-US" b="1" dirty="0">
                <a:effectLst/>
              </a:rPr>
              <a:t>Example: The American Opportunity Tax Credit.</a:t>
            </a:r>
            <a:r>
              <a:rPr lang="en-US" dirty="0">
                <a:effectLst/>
              </a:rPr>
              <a:t> This credit for education expenses is phased out for high-income earners, meaning they miss out on up to $2,500 in tax savings.</a:t>
            </a:r>
          </a:p>
          <a:p>
            <a:pPr lvl="1" rtl="0"/>
            <a:endParaRPr lang="en-US" dirty="0">
              <a:effectLst/>
            </a:endParaRPr>
          </a:p>
          <a:p>
            <a:pPr rtl="0"/>
            <a:r>
              <a:rPr lang="en-US" b="1" dirty="0">
                <a:effectLst/>
              </a:rPr>
              <a:t>Medicare Premiums:</a:t>
            </a:r>
            <a:r>
              <a:rPr lang="en-US" dirty="0">
                <a:effectLst/>
              </a:rPr>
              <a:t> High AGI earners are subject to the Income-Related Monthly Adjustment Amount (IRMAA), an additional premium they must pay for Medicare Part B and Part D.</a:t>
            </a:r>
          </a:p>
          <a:p>
            <a:pPr rtl="0"/>
            <a:endParaRPr lang="en-US" dirty="0">
              <a:effectLst/>
            </a:endParaRPr>
          </a:p>
          <a:p>
            <a:pPr rtl="0"/>
            <a:r>
              <a:rPr lang="en-US" b="1" dirty="0">
                <a:effectLst/>
              </a:rPr>
              <a:t>IRA Contribution Restrictions:</a:t>
            </a:r>
            <a:r>
              <a:rPr lang="en-US" dirty="0">
                <a:effectLst/>
              </a:rPr>
              <a:t> A high AGI can limit your ability to contribute to and deduct contributions to a Traditional or Roth IRA, complicating your retirement savings strategy.</a:t>
            </a:r>
          </a:p>
          <a:p>
            <a:pPr rtl="0"/>
            <a:endParaRPr lang="en-US" dirty="0">
              <a:effectLst/>
            </a:endParaRPr>
          </a:p>
          <a:p>
            <a:pPr rtl="0"/>
            <a:r>
              <a:rPr lang="en-US" b="1" dirty="0">
                <a:effectLst/>
              </a:rPr>
              <a:t>The Strategic Takeaway: It's All About Balance</a:t>
            </a:r>
          </a:p>
          <a:p>
            <a:pPr rtl="0"/>
            <a:r>
              <a:rPr lang="en-US" dirty="0">
                <a:effectLst/>
              </a:rPr>
              <a:t>Ultimately, there is no "perfect" AGI. The ideal number depends on your life stage and financial goals.</a:t>
            </a:r>
          </a:p>
          <a:p>
            <a:pPr rtl="0"/>
            <a:endParaRPr lang="en-US" dirty="0">
              <a:effectLst/>
            </a:endParaRPr>
          </a:p>
          <a:p>
            <a:pPr rtl="0"/>
            <a:r>
              <a:rPr lang="en-US" b="1" dirty="0">
                <a:effectLst/>
              </a:rPr>
              <a:t>Lowering Your AGI:</a:t>
            </a:r>
            <a:r>
              <a:rPr lang="en-US" dirty="0">
                <a:effectLst/>
              </a:rPr>
              <a:t> If your goal is to reduce your tax bill and maximize your access to credits and benefits, focus on maximizing your "above-the-line" deductions. Maxing out your Traditional IRA and HSA contributions are two of the most effective ways to lower your AGI.</a:t>
            </a:r>
          </a:p>
          <a:p>
            <a:pPr rtl="0"/>
            <a:endParaRPr lang="en-US" dirty="0">
              <a:effectLst/>
            </a:endParaRPr>
          </a:p>
          <a:p>
            <a:pPr rtl="0"/>
            <a:r>
              <a:rPr lang="en-US" b="1" dirty="0">
                <a:effectLst/>
              </a:rPr>
              <a:t>Managing a High AGI:</a:t>
            </a:r>
            <a:r>
              <a:rPr lang="en-US" dirty="0">
                <a:effectLst/>
              </a:rPr>
              <a:t> If you are a high-income earner, your strategy should shift from qualifying for credits to managing your tax burden through other means, such as tax-efficient investing, charitable giving, and working with a financial professional to navigate complex tax laws.</a:t>
            </a:r>
          </a:p>
          <a:p>
            <a:pPr rtl="0"/>
            <a:endParaRPr lang="en-US" dirty="0">
              <a:effectLst/>
            </a:endParaRPr>
          </a:p>
          <a:p>
            <a:pPr rtl="0"/>
            <a:r>
              <a:rPr lang="en-US" dirty="0">
                <a:effectLst/>
              </a:rPr>
              <a:t>Understanding the implications of your AGI empowers you to make smarter financial decisions. It's the key to moving beyond simply filing your taxes and toward a strategic approach that can benefit your finances for years to come.</a:t>
            </a:r>
          </a:p>
          <a:p>
            <a:r>
              <a:rPr lang="en-US" dirty="0">
                <a:effectLst/>
              </a:rPr>
              <a:t>Sources </a:t>
            </a:r>
          </a:p>
          <a:p>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87C5D58D-E46A-BF79-7B0E-B07C454A6DF8}"/>
              </a:ext>
            </a:extLst>
          </p:cNvPr>
          <p:cNvSpPr>
            <a:spLocks noGrp="1"/>
          </p:cNvSpPr>
          <p:nvPr>
            <p:ph type="sldNum" sz="quarter" idx="5"/>
          </p:nvPr>
        </p:nvSpPr>
        <p:spPr/>
        <p:txBody>
          <a:bodyPr/>
          <a:lstStyle/>
          <a:p>
            <a:fld id="{28AB5368-0485-6B42-9751-F4DBFC24A11A}" type="slidenum">
              <a:rPr lang="en-US" smtClean="0"/>
              <a:t>6</a:t>
            </a:fld>
            <a:endParaRPr lang="en-US"/>
          </a:p>
        </p:txBody>
      </p:sp>
    </p:spTree>
    <p:extLst>
      <p:ext uri="{BB962C8B-B14F-4D97-AF65-F5344CB8AC3E}">
        <p14:creationId xmlns:p14="http://schemas.microsoft.com/office/powerpoint/2010/main" val="116505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29C0-EA4A-C946-5305-8C75EDBB8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58C3B-9790-D07B-20D6-DB35B1C11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C2484-D9B3-438D-F0AC-E6C75C250F16}"/>
              </a:ext>
            </a:extLst>
          </p:cNvPr>
          <p:cNvSpPr>
            <a:spLocks noGrp="1"/>
          </p:cNvSpPr>
          <p:nvPr>
            <p:ph type="body" idx="1"/>
          </p:nvPr>
        </p:nvSpPr>
        <p:spPr/>
        <p:txBody>
          <a:bodyPr/>
          <a:lstStyle/>
          <a:p>
            <a:r>
              <a:rPr lang="en-US" sz="1100" dirty="0"/>
              <a:t>What's one thing you're saving up for right now, whether it's a vacation, a new car, or a down payment on a house? ✈️</a:t>
            </a:r>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FF7CC156-427D-8D86-C432-62BFA4C807C7}"/>
              </a:ext>
            </a:extLst>
          </p:cNvPr>
          <p:cNvSpPr>
            <a:spLocks noGrp="1"/>
          </p:cNvSpPr>
          <p:nvPr>
            <p:ph type="sldNum" sz="quarter" idx="5"/>
          </p:nvPr>
        </p:nvSpPr>
        <p:spPr/>
        <p:txBody>
          <a:bodyPr/>
          <a:lstStyle/>
          <a:p>
            <a:fld id="{28AB5368-0485-6B42-9751-F4DBFC24A11A}" type="slidenum">
              <a:rPr lang="en-US" smtClean="0"/>
              <a:t>7</a:t>
            </a:fld>
            <a:endParaRPr lang="en-US"/>
          </a:p>
        </p:txBody>
      </p:sp>
    </p:spTree>
    <p:extLst>
      <p:ext uri="{BB962C8B-B14F-4D97-AF65-F5344CB8AC3E}">
        <p14:creationId xmlns:p14="http://schemas.microsoft.com/office/powerpoint/2010/main" val="948111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A7824-958F-3D79-93F0-180B4067F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55D48-AAE3-EFC8-033C-1C8A477CB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7C042-9815-1509-5F77-E5A08341F59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Understanding your Adjusted Gross Income (AGI) isn't just for tax season. It's a foundational number that can have a significant impact on your financial life, both now and in the future. Here are 10 key reasons why knowing your AGI—and whether it's high or low—matters.</a:t>
            </a:r>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07F99387-6288-DB11-B587-0C76020CF993}"/>
              </a:ext>
            </a:extLst>
          </p:cNvPr>
          <p:cNvSpPr>
            <a:spLocks noGrp="1"/>
          </p:cNvSpPr>
          <p:nvPr>
            <p:ph type="sldNum" sz="quarter" idx="5"/>
          </p:nvPr>
        </p:nvSpPr>
        <p:spPr/>
        <p:txBody>
          <a:bodyPr/>
          <a:lstStyle/>
          <a:p>
            <a:fld id="{28AB5368-0485-6B42-9751-F4DBFC24A11A}" type="slidenum">
              <a:rPr lang="en-US" smtClean="0"/>
              <a:t>8</a:t>
            </a:fld>
            <a:endParaRPr lang="en-US"/>
          </a:p>
        </p:txBody>
      </p:sp>
    </p:spTree>
    <p:extLst>
      <p:ext uri="{BB962C8B-B14F-4D97-AF65-F5344CB8AC3E}">
        <p14:creationId xmlns:p14="http://schemas.microsoft.com/office/powerpoint/2010/main" val="37539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5B266-037C-AAC2-5D5C-0F549E69B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E3F03-22CB-0ECA-7149-70F909A57B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095C4-F15C-13A1-E800-24B3F7F0385E}"/>
              </a:ext>
            </a:extLst>
          </p:cNvPr>
          <p:cNvSpPr>
            <a:spLocks noGrp="1"/>
          </p:cNvSpPr>
          <p:nvPr>
            <p:ph type="body" idx="1"/>
          </p:nvPr>
        </p:nvSpPr>
        <p:spPr/>
        <p:txBody>
          <a:bodyPr/>
          <a:lstStyle/>
          <a:p>
            <a:endParaRPr lang="en-US" dirty="0">
              <a:effectLst/>
            </a:endParaRPr>
          </a:p>
          <a:p>
            <a:pPr lvl="0"/>
            <a:r>
              <a:rPr lang="en-US" sz="1200" b="1" kern="1200" dirty="0">
                <a:solidFill>
                  <a:schemeClr val="tx1"/>
                </a:solidFill>
                <a:effectLst/>
                <a:latin typeface="+mn-lt"/>
                <a:ea typeface="+mn-ea"/>
                <a:cs typeface="+mn-cs"/>
              </a:rPr>
              <a:t>1. Unlocks Valuable Tax Credits:</a:t>
            </a:r>
            <a:r>
              <a:rPr lang="en-US" sz="1200" kern="1200" dirty="0">
                <a:solidFill>
                  <a:schemeClr val="tx1"/>
                </a:solidFill>
                <a:effectLst/>
                <a:latin typeface="+mn-lt"/>
                <a:ea typeface="+mn-ea"/>
                <a:cs typeface="+mn-cs"/>
              </a:rPr>
              <a:t> Many of the most beneficial tax credits, such as the Child Tax Credit, American Opportunity Tax Credit (for education), and the Earned Income Tax Credit, have AGI-based phase-outs. A lower AGI can mean you are fully eligible for these credits, which directly reduce your tax bill dollar for dollar.</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2 Increases Your Health Insurance Subsidies:</a:t>
            </a:r>
            <a:r>
              <a:rPr lang="en-US" sz="1200" kern="1200" dirty="0">
                <a:solidFill>
                  <a:schemeClr val="tx1"/>
                </a:solidFill>
                <a:effectLst/>
                <a:latin typeface="+mn-lt"/>
                <a:ea typeface="+mn-ea"/>
                <a:cs typeface="+mn-cs"/>
              </a:rPr>
              <a:t> If you purchase health insurance through the Affordable Care Act (ACA) marketplace, the amount of your premium tax credit is based on your household income, which is a modified form of your AGI. A lower AGI can lead to much larger subsidies, significantly reducing the cost of your health insurance.</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3 Lowers Student Loan Payments:</a:t>
            </a:r>
            <a:r>
              <a:rPr lang="en-US" sz="1200" kern="1200" dirty="0">
                <a:solidFill>
                  <a:schemeClr val="tx1"/>
                </a:solidFill>
                <a:effectLst/>
                <a:latin typeface="+mn-lt"/>
                <a:ea typeface="+mn-ea"/>
                <a:cs typeface="+mn-cs"/>
              </a:rPr>
              <a:t> For those on income-driven repayment (IDR) plans for federal student loans (like SAVE, PAYE, or IBR), your monthly payment is calculated as a percentage of your discretionary income. A lower AGI directly reduces this discretionary income, leading to a smaller monthly student loan payment.</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4 Increases College Financial Aid:</a:t>
            </a:r>
            <a:r>
              <a:rPr lang="en-US" sz="1200" kern="1200" dirty="0">
                <a:solidFill>
                  <a:schemeClr val="tx1"/>
                </a:solidFill>
                <a:effectLst/>
                <a:latin typeface="+mn-lt"/>
                <a:ea typeface="+mn-ea"/>
                <a:cs typeface="+mn-cs"/>
              </a:rPr>
              <a:t> The Free Application for Federal Student Aid (FAFSA) uses a student's and their family's income to determine eligibility for federal grants, loans, and work-study. Your AGI is a primary factor in this calculation, and a lower AGI can result in a more generous financial aid package.</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5 Qualifies You for Tax Deductions:</a:t>
            </a:r>
            <a:r>
              <a:rPr lang="en-US" sz="1200" kern="1200" dirty="0">
                <a:solidFill>
                  <a:schemeClr val="tx1"/>
                </a:solidFill>
                <a:effectLst/>
                <a:latin typeface="+mn-lt"/>
                <a:ea typeface="+mn-ea"/>
                <a:cs typeface="+mn-cs"/>
              </a:rPr>
              <a:t> Some "below-the-line" itemized deductions, such as medical expenses, are only deductible to the extent that they exceed a certain percentage of your AGI. A lower AGI means it's easier to meet that threshold, allowing you to deduct more of your medical costs.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a High AGI is an Advantage:</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6 Secures Loans and Mortgages:</a:t>
            </a:r>
            <a:r>
              <a:rPr lang="en-US" sz="1200" kern="1200" dirty="0">
                <a:solidFill>
                  <a:schemeClr val="tx1"/>
                </a:solidFill>
                <a:effectLst/>
                <a:latin typeface="+mn-lt"/>
                <a:ea typeface="+mn-ea"/>
                <a:cs typeface="+mn-cs"/>
              </a:rPr>
              <a:t> Lenders use your AGI as a primary metric to assess your ability to repay a loan. A higher AGI indicates a higher level of income, which can make it easier to qualify for a mortgage, car loan, or other forms of credit with favorable terms. Lenders often look at your AGI on tax returns as a reliable source of income verification.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7 Indicates Strong Earning Potential:</a:t>
            </a:r>
            <a:r>
              <a:rPr lang="en-US" sz="1200" kern="1200" dirty="0">
                <a:solidFill>
                  <a:schemeClr val="tx1"/>
                </a:solidFill>
                <a:effectLst/>
                <a:latin typeface="+mn-lt"/>
                <a:ea typeface="+mn-ea"/>
                <a:cs typeface="+mn-cs"/>
              </a:rPr>
              <a:t> A high AGI is a clear sign of significant earnings, which can open doors to higher-tier financial services and investment opportunities. It can be a benchmark used by financial advisors and wealth managers to determine your eligibility for specific products or services.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Dual Nature of AGI (It's a Balancing Act):</a:t>
            </a: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8 Influences Retirement Contribution Options:</a:t>
            </a:r>
            <a:r>
              <a:rPr lang="en-US" sz="1200" kern="1200" dirty="0">
                <a:solidFill>
                  <a:schemeClr val="tx1"/>
                </a:solidFill>
                <a:effectLst/>
                <a:latin typeface="+mn-lt"/>
                <a:ea typeface="+mn-ea"/>
                <a:cs typeface="+mn-cs"/>
              </a:rPr>
              <a:t> Your AGI can have a two-fold impact on retirement savings. A lower AGI allows for a full tax deduction on contributions to a Traditional IRA, while a high AGI can phase out this deduction. Conversely, a very high Modified AGI can make you ineligible to contribute to a Roth IRA at all. Understanding your AGI is crucial for choosing the right retirement </a:t>
            </a:r>
          </a:p>
          <a:p>
            <a:pPr lvl="0"/>
            <a:r>
              <a:rPr lang="en-US" sz="1200" kern="1200" dirty="0">
                <a:solidFill>
                  <a:schemeClr val="tx1"/>
                </a:solidFill>
                <a:effectLst/>
                <a:latin typeface="+mn-lt"/>
                <a:ea typeface="+mn-ea"/>
                <a:cs typeface="+mn-cs"/>
              </a:rPr>
              <a:t>vehicle.</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9 Determines Your Tax Rate on Certain Income:</a:t>
            </a:r>
            <a:r>
              <a:rPr lang="en-US" sz="1200" kern="1200" dirty="0">
                <a:solidFill>
                  <a:schemeClr val="tx1"/>
                </a:solidFill>
                <a:effectLst/>
                <a:latin typeface="+mn-lt"/>
                <a:ea typeface="+mn-ea"/>
                <a:cs typeface="+mn-cs"/>
              </a:rPr>
              <a:t> While your taxable income determines your tax bracket, your AGI is a key step in getting there. Your AGI can also determine if certain types of income, such as Social Security benefits, become taxable. As your AGI rises, so does the percentage of your Social Security benefits that are subject to tax.</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10 A Tool for Financial Strategy:</a:t>
            </a:r>
            <a:r>
              <a:rPr lang="en-US" sz="1200" kern="1200" dirty="0">
                <a:solidFill>
                  <a:schemeClr val="tx1"/>
                </a:solidFill>
                <a:effectLst/>
                <a:latin typeface="+mn-lt"/>
                <a:ea typeface="+mn-ea"/>
                <a:cs typeface="+mn-cs"/>
              </a:rPr>
              <a:t> Ultimately, understanding your AGI is about putting a powerful financial tool in your hands. Knowing how specific financial moves (like contributing to a Traditional IRA or an HSA) can lower your AGI allows you to strategically manage your financial life. This isn't about being "high" or "low" for the sake of it, but about making informed decisions to achieve your financial goals, whether that's saving on taxes, qualifying for a loan, or planning for retirement.</a:t>
            </a:r>
          </a:p>
          <a:p>
            <a:endParaRPr lang="en-US" sz="1100" dirty="0"/>
          </a:p>
          <a:p>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7FF8E825-E880-AAA9-1D02-00263B4D6409}"/>
              </a:ext>
            </a:extLst>
          </p:cNvPr>
          <p:cNvSpPr>
            <a:spLocks noGrp="1"/>
          </p:cNvSpPr>
          <p:nvPr>
            <p:ph type="sldNum" sz="quarter" idx="5"/>
          </p:nvPr>
        </p:nvSpPr>
        <p:spPr/>
        <p:txBody>
          <a:bodyPr/>
          <a:lstStyle/>
          <a:p>
            <a:fld id="{28AB5368-0485-6B42-9751-F4DBFC24A11A}" type="slidenum">
              <a:rPr lang="en-US" smtClean="0"/>
              <a:t>9</a:t>
            </a:fld>
            <a:endParaRPr lang="en-US"/>
          </a:p>
        </p:txBody>
      </p:sp>
    </p:spTree>
    <p:extLst>
      <p:ext uri="{BB962C8B-B14F-4D97-AF65-F5344CB8AC3E}">
        <p14:creationId xmlns:p14="http://schemas.microsoft.com/office/powerpoint/2010/main" val="359821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78E2B-087C-7B93-DF08-639ED41E3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C5666-CE74-62DC-90DE-72BE73FA2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E9223-C327-49CD-2DB8-FF89AA94E196}"/>
              </a:ext>
            </a:extLst>
          </p:cNvPr>
          <p:cNvSpPr>
            <a:spLocks noGrp="1"/>
          </p:cNvSpPr>
          <p:nvPr>
            <p:ph type="body" idx="1"/>
          </p:nvPr>
        </p:nvSpPr>
        <p:spPr/>
        <p:txBody>
          <a:bodyPr/>
          <a:lstStyle/>
          <a:p>
            <a:endParaRPr lang="en-US" dirty="0">
              <a:effectLst/>
            </a:endParaRPr>
          </a:p>
          <a:p>
            <a:r>
              <a:rPr lang="en-US" sz="1100" dirty="0"/>
              <a:t>Beyond the Basics: The Financial Advantages &amp; Disadvantages of a High vs. Low AGI</a:t>
            </a:r>
          </a:p>
          <a:p>
            <a:endParaRPr lang="en-US" sz="1100" kern="1200" dirty="0">
              <a:solidFill>
                <a:schemeClr val="tx1"/>
              </a:solidFill>
              <a:effectLst/>
              <a:latin typeface="+mn-lt"/>
              <a:ea typeface="+mn-ea"/>
              <a:cs typeface="+mn-cs"/>
            </a:endParaRPr>
          </a:p>
          <a:p>
            <a:r>
              <a:rPr lang="en-US" sz="1100" dirty="0"/>
              <a:t>Think a lower tax bill is always the best strategy? Think again. Your Adjusted Gross Income (AGI) is a dynamic number with both financial advantages and disadvantages, depending on whether it's high or low. In this advanced session, we will move past the simple definition of AGI and explore its powerful, and sometimes surprising, impact on your finances.</a:t>
            </a:r>
          </a:p>
          <a:p>
            <a:endParaRPr lang="en-US" sz="1100" dirty="0"/>
          </a:p>
          <a:p>
            <a:r>
              <a:rPr lang="en-US" sz="1100" b="1" dirty="0"/>
              <a:t>Low AGI: The Advantages &amp; Trade-offs</a:t>
            </a:r>
            <a:endParaRPr lang="en-US" sz="1100" dirty="0"/>
          </a:p>
          <a:p>
            <a:r>
              <a:rPr lang="en-US" sz="1100" b="1" dirty="0"/>
              <a:t>The Upside:</a:t>
            </a:r>
            <a:r>
              <a:rPr lang="en-US" sz="1100" dirty="0"/>
              <a:t> How a lower AGI can be your golden ticket to unlocking valuable tax credits (like the Child Tax Credit) and qualifying for financial aid and healthcare subsidies.</a:t>
            </a:r>
          </a:p>
          <a:p>
            <a:endParaRPr lang="en-US" sz="1100" dirty="0"/>
          </a:p>
          <a:p>
            <a:r>
              <a:rPr lang="en-US" sz="1100" b="1" dirty="0"/>
              <a:t>The Downside:</a:t>
            </a:r>
            <a:r>
              <a:rPr lang="en-US" sz="1100" dirty="0"/>
              <a:t> The potential disadvantages of having a low AGI, including limitations on investment opportunities and qualifying for certain loans.</a:t>
            </a:r>
          </a:p>
          <a:p>
            <a:r>
              <a:rPr lang="en-US" sz="1100" dirty="0"/>
              <a:t>***************************************************</a:t>
            </a:r>
          </a:p>
          <a:p>
            <a:r>
              <a:rPr lang="en-US" sz="1100" b="1" dirty="0"/>
              <a:t>High AGI: The Advantages &amp; Challenges</a:t>
            </a:r>
            <a:endParaRPr lang="en-US" sz="1100" dirty="0"/>
          </a:p>
          <a:p>
            <a:r>
              <a:rPr lang="en-US" sz="1100" b="1" dirty="0"/>
              <a:t>The Upside:</a:t>
            </a:r>
            <a:r>
              <a:rPr lang="en-US" sz="1100" dirty="0"/>
              <a:t> The benefits of a high AGI, such as increased access to credit and investment opportunities, and the potential to build long-term wealth.</a:t>
            </a:r>
          </a:p>
          <a:p>
            <a:endParaRPr lang="en-US" sz="1100" dirty="0"/>
          </a:p>
          <a:p>
            <a:r>
              <a:rPr lang="en-US" sz="1100" b="1" dirty="0"/>
              <a:t>The Downside:</a:t>
            </a:r>
            <a:r>
              <a:rPr lang="en-US" sz="1100" dirty="0"/>
              <a:t> The tax-related challenges that come with a high AGI, including phase-outs for tax credits and eligibility for certain retirement savings plans.</a:t>
            </a:r>
          </a:p>
          <a:p>
            <a:endParaRPr lang="en-US" sz="1100" dirty="0"/>
          </a:p>
          <a:p>
            <a:r>
              <a:rPr lang="en-US" sz="1100" b="1" dirty="0"/>
              <a:t>Strategic Planning:</a:t>
            </a:r>
            <a:r>
              <a:rPr lang="en-US" sz="1100" dirty="0"/>
              <a:t> Actionable strategies for managing your AGI, including leveraging "above-the-line" deductions, making smart retirement contributions, and understanding the role of Modified Adjusted Gross Income (MAGI).</a:t>
            </a:r>
          </a:p>
          <a:p>
            <a:endParaRPr lang="en-US" sz="1100" dirty="0"/>
          </a:p>
          <a:p>
            <a:r>
              <a:rPr lang="en-US" sz="1100" b="1" dirty="0"/>
              <a:t>Who Should be here?</a:t>
            </a:r>
            <a:endParaRPr lang="en-US" sz="1100" dirty="0"/>
          </a:p>
          <a:p>
            <a:pPr marL="171450" indent="-171450">
              <a:buFont typeface="Wingdings" panose="05000000000000000000" pitchFamily="2" charset="2"/>
              <a:buChar char="§"/>
            </a:pPr>
            <a:r>
              <a:rPr lang="en-US" sz="1100" dirty="0"/>
              <a:t>High-income earners and their families.</a:t>
            </a:r>
          </a:p>
          <a:p>
            <a:pPr marL="171450" indent="-171450">
              <a:buFont typeface="Wingdings" panose="05000000000000000000" pitchFamily="2" charset="2"/>
              <a:buChar char="§"/>
            </a:pPr>
            <a:r>
              <a:rPr lang="en-US" sz="1100" dirty="0"/>
              <a:t>Individuals planning for retirement and those already in retirement.</a:t>
            </a:r>
          </a:p>
          <a:p>
            <a:pPr marL="171450" indent="-171450">
              <a:buFont typeface="Wingdings" panose="05000000000000000000" pitchFamily="2" charset="2"/>
              <a:buChar char="§"/>
            </a:pPr>
            <a:r>
              <a:rPr lang="en-US" sz="1100" dirty="0"/>
              <a:t>Entrepreneurs, small business owners, and gig-economy professionals.</a:t>
            </a:r>
          </a:p>
          <a:p>
            <a:pPr marL="171450" indent="-171450">
              <a:buFont typeface="Wingdings" panose="05000000000000000000" pitchFamily="2" charset="2"/>
              <a:buChar char="§"/>
            </a:pPr>
            <a:r>
              <a:rPr lang="en-US" sz="1100" dirty="0"/>
              <a:t>Anyone seeking a deeper, more strategic understanding of their taxes.</a:t>
            </a:r>
          </a:p>
          <a:p>
            <a:pPr marL="171450" indent="-171450">
              <a:buFont typeface="Wingdings" panose="05000000000000000000" pitchFamily="2" charset="2"/>
              <a:buChar char="§"/>
            </a:pPr>
            <a:endParaRPr lang="en-US" sz="11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By Marie Deary</a:t>
            </a:r>
            <a:endParaRPr lang="en-US" sz="1100" kern="1200" dirty="0">
              <a:solidFill>
                <a:schemeClr val="tx1"/>
              </a:solidFill>
              <a:effectLst/>
              <a:latin typeface="+mn-lt"/>
              <a:ea typeface="+mn-ea"/>
              <a:cs typeface="+mn-cs"/>
            </a:endParaRPr>
          </a:p>
          <a:p>
            <a:pPr algn="l"/>
            <a:endParaRPr lang="en-US" dirty="0"/>
          </a:p>
        </p:txBody>
      </p:sp>
      <p:sp>
        <p:nvSpPr>
          <p:cNvPr id="4" name="Slide Number Placeholder 3">
            <a:extLst>
              <a:ext uri="{FF2B5EF4-FFF2-40B4-BE49-F238E27FC236}">
                <a16:creationId xmlns:a16="http://schemas.microsoft.com/office/drawing/2014/main" id="{90507C27-FF35-77D7-2AD7-BB0E68EC6ED7}"/>
              </a:ext>
            </a:extLst>
          </p:cNvPr>
          <p:cNvSpPr>
            <a:spLocks noGrp="1"/>
          </p:cNvSpPr>
          <p:nvPr>
            <p:ph type="sldNum" sz="quarter" idx="5"/>
          </p:nvPr>
        </p:nvSpPr>
        <p:spPr/>
        <p:txBody>
          <a:bodyPr/>
          <a:lstStyle/>
          <a:p>
            <a:fld id="{28AB5368-0485-6B42-9751-F4DBFC24A11A}" type="slidenum">
              <a:rPr lang="en-US" smtClean="0"/>
              <a:t>10</a:t>
            </a:fld>
            <a:endParaRPr lang="en-US"/>
          </a:p>
        </p:txBody>
      </p:sp>
    </p:spTree>
    <p:extLst>
      <p:ext uri="{BB962C8B-B14F-4D97-AF65-F5344CB8AC3E}">
        <p14:creationId xmlns:p14="http://schemas.microsoft.com/office/powerpoint/2010/main" val="163192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3953C-5A0A-8B2A-E536-07B5D4FA8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F6D19D-E0B8-B03C-42EC-E76DF99457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594548-863D-B632-D748-30084EA6B8C9}"/>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5" name="Footer Placeholder 4">
            <a:extLst>
              <a:ext uri="{FF2B5EF4-FFF2-40B4-BE49-F238E27FC236}">
                <a16:creationId xmlns:a16="http://schemas.microsoft.com/office/drawing/2014/main" id="{13AA2C3D-89BC-A118-B570-60599CE7D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ED8B8-C192-531C-5C00-0E9990CCD422}"/>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126226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39283-AD68-3649-1FD2-26D1CDB9F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17C9B3-90FA-DBB4-AA0A-42F08BF680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EEDD8-8BDC-A3FE-FB4A-E0BD3637B951}"/>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5" name="Footer Placeholder 4">
            <a:extLst>
              <a:ext uri="{FF2B5EF4-FFF2-40B4-BE49-F238E27FC236}">
                <a16:creationId xmlns:a16="http://schemas.microsoft.com/office/drawing/2014/main" id="{8DE42F58-BD7D-AF61-7450-35955C4222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1C437-FE14-7159-4FCB-66F4A21FC339}"/>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177958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F99FBD-3865-C0B4-A77D-F6DC6C9AAF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18F5EB-76D5-9406-4BA9-55E4F8409D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2086-6C00-9D95-D8EA-8C98F200E220}"/>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5" name="Footer Placeholder 4">
            <a:extLst>
              <a:ext uri="{FF2B5EF4-FFF2-40B4-BE49-F238E27FC236}">
                <a16:creationId xmlns:a16="http://schemas.microsoft.com/office/drawing/2014/main" id="{8670A0C3-F16E-D830-2002-AB349C932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20599-9B57-D8D1-9A47-AC746B206ABE}"/>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289588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A205-D727-1E60-C525-54F1CE677F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4C7EF-5043-B595-A327-8FF29AB15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6788C-7019-37BD-7BEC-6F79B51E2EFE}"/>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5" name="Footer Placeholder 4">
            <a:extLst>
              <a:ext uri="{FF2B5EF4-FFF2-40B4-BE49-F238E27FC236}">
                <a16:creationId xmlns:a16="http://schemas.microsoft.com/office/drawing/2014/main" id="{0D37F284-B9D3-51C3-E8C9-754BEFA35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FBC5F-787A-CB52-167A-3A3B199E059B}"/>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94652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C1DF-543F-FA0C-ABA5-2BE71BEBC8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89C439-58C1-4977-DFF4-0A72CC2E31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98AC5-2B85-B4FD-6D42-3DFBBDD0435A}"/>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5" name="Footer Placeholder 4">
            <a:extLst>
              <a:ext uri="{FF2B5EF4-FFF2-40B4-BE49-F238E27FC236}">
                <a16:creationId xmlns:a16="http://schemas.microsoft.com/office/drawing/2014/main" id="{F38C72F0-9AD6-D180-7406-A146FD452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B970C-7765-95BD-3669-E911CCF42975}"/>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95591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864B-E94A-3A3D-D8BD-2A9EA565CC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30D406-239C-7040-DF83-8DBF4D1986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75E2-07D4-5CF8-DCAA-4E024B7ADC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2D4FD-7120-CBBB-13BC-7B0DD5194A39}"/>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6" name="Footer Placeholder 5">
            <a:extLst>
              <a:ext uri="{FF2B5EF4-FFF2-40B4-BE49-F238E27FC236}">
                <a16:creationId xmlns:a16="http://schemas.microsoft.com/office/drawing/2014/main" id="{856C2410-A328-7CE8-9733-45B6F6034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32DA6-3A44-42B6-E5BC-4B01F2B56106}"/>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1516732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350B-18AE-229F-3309-9FA7B74418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1EFBB3-0664-ADC1-6F6F-704F7F863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BEFA9B-5984-E1DF-B7CE-7F0962BF4C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F4E98-CF82-A886-EF7B-CFB6E41FFF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A2D90D-C8AB-91A9-8BBA-7CF28094BF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4C885E-A448-C694-81BC-80857ED1192F}"/>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8" name="Footer Placeholder 7">
            <a:extLst>
              <a:ext uri="{FF2B5EF4-FFF2-40B4-BE49-F238E27FC236}">
                <a16:creationId xmlns:a16="http://schemas.microsoft.com/office/drawing/2014/main" id="{D07E813A-F091-4FB7-AC0F-210832B372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8BF626-2FA2-C8E0-4F82-5502634442ED}"/>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70732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4B53A-58F2-B57C-69D5-EF9EEACC5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8504A7-87CD-4805-C3FC-5038D07C982E}"/>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4" name="Footer Placeholder 3">
            <a:extLst>
              <a:ext uri="{FF2B5EF4-FFF2-40B4-BE49-F238E27FC236}">
                <a16:creationId xmlns:a16="http://schemas.microsoft.com/office/drawing/2014/main" id="{852C4AC3-2DF3-CDF6-ADCF-A69AF08761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FC42D3-1EAD-9171-7CCF-AFC02D7570BC}"/>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130184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A7ED25-C4E4-88CC-AA01-EDB6C1406364}"/>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3" name="Footer Placeholder 2">
            <a:extLst>
              <a:ext uri="{FF2B5EF4-FFF2-40B4-BE49-F238E27FC236}">
                <a16:creationId xmlns:a16="http://schemas.microsoft.com/office/drawing/2014/main" id="{6F923246-C2EC-7778-BBC1-F97B62B96A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A8CACA-9A38-C118-E544-845E84F21F4D}"/>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296748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C998-7CD0-CA49-7B4A-2B52BA8EBA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0B8BC6-1E2C-C38D-1B1D-BFF20289A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07AA94-847B-7BA8-A79F-27DC2819C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3DA081-E7B0-FB05-2801-398D2B9BD39E}"/>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6" name="Footer Placeholder 5">
            <a:extLst>
              <a:ext uri="{FF2B5EF4-FFF2-40B4-BE49-F238E27FC236}">
                <a16:creationId xmlns:a16="http://schemas.microsoft.com/office/drawing/2014/main" id="{85AB110F-C5C7-C4DC-59F5-2F7B3E7E1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A524A-FC4B-97C7-BEEE-F2C71BFA0E1B}"/>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264025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0C5F-D0C9-1613-ADDF-44F9C675DE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C5FA82-00BF-C87D-D1EF-9191D0F90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4A53CB-A5F0-A1AD-B0B1-250B11E24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B55D1-78FE-ED65-6A14-D736477E14F7}"/>
              </a:ext>
            </a:extLst>
          </p:cNvPr>
          <p:cNvSpPr>
            <a:spLocks noGrp="1"/>
          </p:cNvSpPr>
          <p:nvPr>
            <p:ph type="dt" sz="half" idx="10"/>
          </p:nvPr>
        </p:nvSpPr>
        <p:spPr/>
        <p:txBody>
          <a:bodyPr/>
          <a:lstStyle/>
          <a:p>
            <a:fld id="{3D2D15FB-6834-974E-BCEF-97724400A763}" type="datetimeFigureOut">
              <a:rPr lang="en-US" smtClean="0"/>
              <a:t>08/20/25</a:t>
            </a:fld>
            <a:endParaRPr lang="en-US"/>
          </a:p>
        </p:txBody>
      </p:sp>
      <p:sp>
        <p:nvSpPr>
          <p:cNvPr id="6" name="Footer Placeholder 5">
            <a:extLst>
              <a:ext uri="{FF2B5EF4-FFF2-40B4-BE49-F238E27FC236}">
                <a16:creationId xmlns:a16="http://schemas.microsoft.com/office/drawing/2014/main" id="{83C389BA-F4B4-5198-28AF-89BC9DA57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0370F-9CF6-F5C7-0143-485B5C32C183}"/>
              </a:ext>
            </a:extLst>
          </p:cNvPr>
          <p:cNvSpPr>
            <a:spLocks noGrp="1"/>
          </p:cNvSpPr>
          <p:nvPr>
            <p:ph type="sldNum" sz="quarter" idx="12"/>
          </p:nvPr>
        </p:nvSpPr>
        <p:spPr/>
        <p:txBody>
          <a:bodyPr/>
          <a:lstStyle/>
          <a:p>
            <a:fld id="{FCA526DA-5108-F049-8981-69B40CA7FCB0}" type="slidenum">
              <a:rPr lang="en-US" smtClean="0"/>
              <a:t>‹#›</a:t>
            </a:fld>
            <a:endParaRPr lang="en-US"/>
          </a:p>
        </p:txBody>
      </p:sp>
    </p:spTree>
    <p:extLst>
      <p:ext uri="{BB962C8B-B14F-4D97-AF65-F5344CB8AC3E}">
        <p14:creationId xmlns:p14="http://schemas.microsoft.com/office/powerpoint/2010/main" val="1793611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348172-2A1A-5509-C619-04E69DFF3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128BE2-1949-2F85-99C7-19559F3960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D3200-577D-E243-5F7B-04A3935D0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D15FB-6834-974E-BCEF-97724400A763}" type="datetimeFigureOut">
              <a:rPr lang="en-US" smtClean="0"/>
              <a:t>08/20/25</a:t>
            </a:fld>
            <a:endParaRPr lang="en-US"/>
          </a:p>
        </p:txBody>
      </p:sp>
      <p:sp>
        <p:nvSpPr>
          <p:cNvPr id="5" name="Footer Placeholder 4">
            <a:extLst>
              <a:ext uri="{FF2B5EF4-FFF2-40B4-BE49-F238E27FC236}">
                <a16:creationId xmlns:a16="http://schemas.microsoft.com/office/drawing/2014/main" id="{EBBF810F-842E-5918-B726-DD1431ABB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ABBE7E-0E02-ECD4-80EF-6FA4FB3D84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526DA-5108-F049-8981-69B40CA7FCB0}" type="slidenum">
              <a:rPr lang="en-US" smtClean="0"/>
              <a:t>‹#›</a:t>
            </a:fld>
            <a:endParaRPr lang="en-US"/>
          </a:p>
        </p:txBody>
      </p:sp>
    </p:spTree>
    <p:extLst>
      <p:ext uri="{BB962C8B-B14F-4D97-AF65-F5344CB8AC3E}">
        <p14:creationId xmlns:p14="http://schemas.microsoft.com/office/powerpoint/2010/main" val="2220101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9.png"/><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47D3CD-7D33-D57B-6731-0179130DF831}"/>
              </a:ext>
            </a:extLst>
          </p:cNvPr>
          <p:cNvPicPr>
            <a:picLocks noChangeAspect="1"/>
          </p:cNvPicPr>
          <p:nvPr/>
        </p:nvPicPr>
        <p:blipFill>
          <a:blip r:embed="rId3"/>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D3B8566-B297-C86A-275C-59FD1F58AAC0}"/>
              </a:ext>
            </a:extLst>
          </p:cNvPr>
          <p:cNvPicPr>
            <a:picLocks noChangeAspect="1"/>
          </p:cNvPicPr>
          <p:nvPr/>
        </p:nvPicPr>
        <p:blipFill>
          <a:blip r:embed="rId4"/>
          <a:stretch>
            <a:fillRect/>
          </a:stretch>
        </p:blipFill>
        <p:spPr>
          <a:xfrm>
            <a:off x="0" y="6126134"/>
            <a:ext cx="11038901" cy="561975"/>
          </a:xfrm>
          <a:prstGeom prst="rect">
            <a:avLst/>
          </a:prstGeom>
        </p:spPr>
      </p:pic>
    </p:spTree>
    <p:extLst>
      <p:ext uri="{BB962C8B-B14F-4D97-AF65-F5344CB8AC3E}">
        <p14:creationId xmlns:p14="http://schemas.microsoft.com/office/powerpoint/2010/main" val="335708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7AE8-AB5D-004D-2A6B-4493C85FD185}"/>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BAFDF7ED-43A5-7615-91A4-4714C925C40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48CBBEF4-D6B1-EA66-8025-15622E1801BE}"/>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488333BD-F321-5B6F-2026-13A0E7CA076B}"/>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3DFF5CAB-4816-519B-BF51-9712F91AAF0B}"/>
              </a:ext>
            </a:extLst>
          </p:cNvPr>
          <p:cNvSpPr txBox="1"/>
          <p:nvPr/>
        </p:nvSpPr>
        <p:spPr>
          <a:xfrm>
            <a:off x="155863" y="932388"/>
            <a:ext cx="11901055" cy="5842561"/>
          </a:xfrm>
          <a:prstGeom prst="rect">
            <a:avLst/>
          </a:prstGeom>
          <a:noFill/>
        </p:spPr>
        <p:txBody>
          <a:bodyPr wrap="square">
            <a:spAutoFit/>
          </a:bodyPr>
          <a:lstStyle/>
          <a:p>
            <a:r>
              <a:rPr lang="en-US" sz="7200" dirty="0">
                <a:solidFill>
                  <a:schemeClr val="accent6">
                    <a:lumMod val="50000"/>
                  </a:schemeClr>
                </a:solidFill>
                <a:latin typeface="ADLaM Display" panose="02010000000000000000" pitchFamily="2" charset="0"/>
                <a:ea typeface="ADLaM Display" panose="02010000000000000000" pitchFamily="2" charset="0"/>
                <a:cs typeface="ADLaM Display" panose="02010000000000000000" pitchFamily="2" charset="0"/>
              </a:rPr>
              <a:t>BEYOND THE BASICS: THE FINANCIAL ADVANTAGES &amp; DISADVANTAGES OF A HIGH VS. LOW AGI</a:t>
            </a:r>
          </a:p>
          <a:p>
            <a:pPr marL="0" marR="0">
              <a:lnSpc>
                <a:spcPct val="115000"/>
              </a:lnSpc>
              <a:spcAft>
                <a:spcPts val="1000"/>
              </a:spcAft>
              <a:buNone/>
            </a:pPr>
            <a:r>
              <a:rPr lang="en-US" sz="8000" b="1" dirty="0">
                <a:solidFill>
                  <a:schemeClr val="accent6">
                    <a:lumMod val="50000"/>
                  </a:schemeClr>
                </a:solidFill>
                <a:effectLst/>
                <a:latin typeface="Roboto Black" panose="02000000000000000000" pitchFamily="2" charset="0"/>
                <a:ea typeface="Roboto Black" panose="02000000000000000000" pitchFamily="2" charset="0"/>
                <a:cs typeface="Roboto Black" panose="02000000000000000000" pitchFamily="2" charset="0"/>
              </a:rPr>
              <a:t>:</a:t>
            </a:r>
            <a:endParaRPr lang="en-US" sz="8000" dirty="0">
              <a:solidFill>
                <a:schemeClr val="accent6">
                  <a:lumMod val="50000"/>
                </a:schemeClr>
              </a:solidFill>
              <a:effectLst/>
              <a:latin typeface="Roboto Black" panose="02000000000000000000" pitchFamily="2"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862692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55570-55B3-87D3-9898-A889924D12CD}"/>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F2AFB296-A39A-1A4A-B41E-F9414B1F6B9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7FDB286F-6BBC-069B-BDDC-46EF51F54A7E}"/>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93521148-487C-AF70-CF5F-6B0812ECCE18}"/>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8F1784D6-AD0D-CC44-6BEE-9B9B2B525E2B}"/>
              </a:ext>
            </a:extLst>
          </p:cNvPr>
          <p:cNvSpPr txBox="1"/>
          <p:nvPr/>
        </p:nvSpPr>
        <p:spPr>
          <a:xfrm>
            <a:off x="311727" y="1246910"/>
            <a:ext cx="11700164" cy="2815066"/>
          </a:xfrm>
          <a:prstGeom prst="rect">
            <a:avLst/>
          </a:prstGeom>
          <a:noFill/>
        </p:spPr>
        <p:txBody>
          <a:bodyPr wrap="square">
            <a:spAutoFit/>
          </a:bodyPr>
          <a:lstStyle/>
          <a:p>
            <a:pPr marL="0" marR="0">
              <a:lnSpc>
                <a:spcPct val="115000"/>
              </a:lnSpc>
              <a:spcAft>
                <a:spcPts val="1000"/>
              </a:spcAft>
              <a:buNone/>
            </a:pPr>
            <a:r>
              <a:rPr lang="en-US" sz="8000" b="1"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rPr>
              <a:t>WHEN A LOW AGI IS AN ADVANTAGE:</a:t>
            </a:r>
            <a:endParaRPr lang="en-US" sz="8000"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479770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EF9D6-2EEC-0B66-F570-6C129BC0573C}"/>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450366F8-853B-04D9-70E9-F439E116C12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A86C41B5-58D2-8F16-7ECB-090A62B943F9}"/>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AEE606C0-61D5-DB19-6B92-B95F488D50AE}"/>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CCD7D7F7-8117-0587-61D4-AF5F730B935B}"/>
              </a:ext>
            </a:extLst>
          </p:cNvPr>
          <p:cNvSpPr txBox="1"/>
          <p:nvPr/>
        </p:nvSpPr>
        <p:spPr>
          <a:xfrm>
            <a:off x="111341" y="1309255"/>
            <a:ext cx="11921331" cy="2815066"/>
          </a:xfrm>
          <a:prstGeom prst="rect">
            <a:avLst/>
          </a:prstGeom>
          <a:noFill/>
        </p:spPr>
        <p:txBody>
          <a:bodyPr wrap="square">
            <a:spAutoFit/>
          </a:bodyPr>
          <a:lstStyle/>
          <a:p>
            <a:pPr marL="0" marR="0">
              <a:lnSpc>
                <a:spcPct val="115000"/>
              </a:lnSpc>
              <a:spcAft>
                <a:spcPts val="1000"/>
              </a:spcAft>
              <a:buNone/>
            </a:pPr>
            <a:r>
              <a:rPr lang="en-US" sz="8000" b="1"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rPr>
              <a:t>WHEN A HIGH AGI IS AN ADVANTAGE:</a:t>
            </a:r>
            <a:endParaRPr lang="en-US" sz="8000"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203610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BFF77-C65E-D384-4EEF-11920AF8066B}"/>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6127EF2D-22F9-B807-0FB7-28C7968D781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7CF5079D-A599-F120-B8A6-EE809EC231ED}"/>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B238F654-59D3-012B-BA23-9C65FA17F38F}"/>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EB266763-F79F-180F-E9FB-EA5D91004659}"/>
              </a:ext>
            </a:extLst>
          </p:cNvPr>
          <p:cNvSpPr txBox="1"/>
          <p:nvPr/>
        </p:nvSpPr>
        <p:spPr>
          <a:xfrm>
            <a:off x="270164" y="932388"/>
            <a:ext cx="11658600" cy="4230838"/>
          </a:xfrm>
          <a:prstGeom prst="rect">
            <a:avLst/>
          </a:prstGeom>
          <a:noFill/>
        </p:spPr>
        <p:txBody>
          <a:bodyPr wrap="square">
            <a:spAutoFit/>
          </a:bodyPr>
          <a:lstStyle/>
          <a:p>
            <a:pPr marL="0" marR="0">
              <a:lnSpc>
                <a:spcPct val="115000"/>
              </a:lnSpc>
              <a:spcAft>
                <a:spcPts val="1000"/>
              </a:spcAft>
              <a:buNone/>
            </a:pPr>
            <a:r>
              <a:rPr lang="en-US" sz="8000" b="1"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rPr>
              <a:t>THE DUAL NATURE OF AGI (IT'S A BALANCING ACT):</a:t>
            </a:r>
            <a:endParaRPr lang="en-US" sz="8000"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904694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FA092-2760-84F0-B6A8-4B0A73E90DD4}"/>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01163A04-DC89-6964-B44F-0F63D04EFE3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379DE5AB-FC49-FEA6-AA70-FB489FF8ABA1}"/>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4D233C4F-FC5A-1294-7A29-25CFF8B83F8E}"/>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73300A64-0EC3-1223-E689-29B6FEF3BE34}"/>
              </a:ext>
            </a:extLst>
          </p:cNvPr>
          <p:cNvSpPr txBox="1"/>
          <p:nvPr/>
        </p:nvSpPr>
        <p:spPr>
          <a:xfrm>
            <a:off x="111341" y="1433945"/>
            <a:ext cx="11609603" cy="3785652"/>
          </a:xfrm>
          <a:prstGeom prst="rect">
            <a:avLst/>
          </a:prstGeom>
          <a:noFill/>
        </p:spPr>
        <p:txBody>
          <a:bodyPr wrap="square">
            <a:spAutoFit/>
          </a:bodyPr>
          <a:lstStyle/>
          <a:p>
            <a:r>
              <a:rPr lang="en-US" sz="8000" b="1" dirty="0">
                <a:solidFill>
                  <a:schemeClr val="accent6">
                    <a:lumMod val="50000"/>
                  </a:schemeClr>
                </a:solidFill>
                <a:latin typeface="Arial Black" panose="020B0A04020102020204" pitchFamily="34" charset="0"/>
              </a:rPr>
              <a:t>WHAT EXACTLY IS ADJUSTED GROSS INCOME (AGI)?</a:t>
            </a:r>
          </a:p>
        </p:txBody>
      </p:sp>
    </p:spTree>
    <p:extLst>
      <p:ext uri="{BB962C8B-B14F-4D97-AF65-F5344CB8AC3E}">
        <p14:creationId xmlns:p14="http://schemas.microsoft.com/office/powerpoint/2010/main" val="2834858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0680C-F3D8-E39D-CAAF-4861EE3440EC}"/>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28ED34BC-D711-E2E4-C33F-7E00D28600F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22E62F94-2A2D-4BC7-DB30-6D3017440351}"/>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0514BCC9-BF45-E5D2-4F72-A2A8D0C13C66}"/>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2D541D14-C99E-600A-9C7B-BE21C8B59E19}"/>
              </a:ext>
            </a:extLst>
          </p:cNvPr>
          <p:cNvSpPr txBox="1"/>
          <p:nvPr/>
        </p:nvSpPr>
        <p:spPr>
          <a:xfrm>
            <a:off x="111341" y="1122218"/>
            <a:ext cx="11879767" cy="3785652"/>
          </a:xfrm>
          <a:prstGeom prst="rect">
            <a:avLst/>
          </a:prstGeom>
          <a:noFill/>
        </p:spPr>
        <p:txBody>
          <a:bodyPr wrap="square">
            <a:spAutoFit/>
          </a:bodyPr>
          <a:lstStyle/>
          <a:p>
            <a:r>
              <a:rPr lang="en-US" sz="8000" b="1"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rPr>
              <a:t>THE LOW AGI ADVANTAGE: UNLOCKING BENEFITS </a:t>
            </a:r>
            <a:endParaRPr lang="en-US" sz="8000" dirty="0">
              <a:solidFill>
                <a:schemeClr val="accent6">
                  <a:lumMod val="5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505577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4B65B-85F7-BDAE-6C5C-7F8B8DCDBAA6}"/>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FEBFAE21-8705-CD65-9A9B-FC96EE76FE2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16E52FA8-5F42-F8A9-2468-3732F899E19E}"/>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1D3F5C0D-42B1-B5C9-E779-74EE96E4B51D}"/>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09121348-7CC6-6C4D-53C6-1441B277BE48}"/>
              </a:ext>
            </a:extLst>
          </p:cNvPr>
          <p:cNvSpPr txBox="1"/>
          <p:nvPr/>
        </p:nvSpPr>
        <p:spPr>
          <a:xfrm>
            <a:off x="111342" y="1105827"/>
            <a:ext cx="11879767" cy="5016758"/>
          </a:xfrm>
          <a:prstGeom prst="rect">
            <a:avLst/>
          </a:prstGeom>
          <a:noFill/>
        </p:spPr>
        <p:txBody>
          <a:bodyPr wrap="square">
            <a:spAutoFit/>
          </a:bodyPr>
          <a:lstStyle/>
          <a:p>
            <a:r>
              <a:rPr lang="en-US" sz="8000" b="1"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rPr>
              <a:t>THE HIGH AGI ADVANTAGE: DEMONSTRATING STRENGTH </a:t>
            </a:r>
            <a:endParaRPr lang="en-US" sz="8000" dirty="0">
              <a:solidFill>
                <a:schemeClr val="accent6">
                  <a:lumMod val="5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50908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7F4AF-8075-2D4A-C7EB-AB728813C382}"/>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8BC8E9E7-F2F2-DC02-D824-3D5ABF66868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F560CB2D-89DC-A40A-8995-DD1C8568B67C}"/>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FB570778-922A-AA95-D438-BAB553915E47}"/>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21D4DC6C-AE51-68DE-4B6D-AB7CF202711C}"/>
              </a:ext>
            </a:extLst>
          </p:cNvPr>
          <p:cNvSpPr txBox="1"/>
          <p:nvPr/>
        </p:nvSpPr>
        <p:spPr>
          <a:xfrm>
            <a:off x="332509" y="1330035"/>
            <a:ext cx="11700164" cy="4154984"/>
          </a:xfrm>
          <a:prstGeom prst="rect">
            <a:avLst/>
          </a:prstGeom>
          <a:noFill/>
        </p:spPr>
        <p:txBody>
          <a:bodyPr wrap="square">
            <a:spAutoFit/>
          </a:bodyPr>
          <a:lstStyle/>
          <a:p>
            <a:r>
              <a:rPr lang="en-US" sz="8800" b="1"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rPr>
              <a:t>FINDING YOUR BALANCE: THE AGI STRATEGY </a:t>
            </a:r>
            <a:endParaRPr lang="en-US" sz="8800" b="1" dirty="0">
              <a:solidFill>
                <a:schemeClr val="accent6">
                  <a:lumMod val="50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2217528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F23C6-D3EC-751B-2A29-E42CC6B21138}"/>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6562E40C-E5C6-D308-0871-336AA22A7BC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A63B1F71-0B1B-EFA6-93E6-A964D267F2E7}"/>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39385CDB-D422-330A-3F0F-6E3D2F4809E3}"/>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25708363-748C-12D1-2E32-6D07EB0D29A4}"/>
              </a:ext>
            </a:extLst>
          </p:cNvPr>
          <p:cNvSpPr txBox="1"/>
          <p:nvPr/>
        </p:nvSpPr>
        <p:spPr>
          <a:xfrm>
            <a:off x="111342" y="1828800"/>
            <a:ext cx="11526476" cy="2554545"/>
          </a:xfrm>
          <a:prstGeom prst="rect">
            <a:avLst/>
          </a:prstGeom>
          <a:noFill/>
        </p:spPr>
        <p:txBody>
          <a:bodyPr wrap="square">
            <a:spAutoFit/>
          </a:bodyPr>
          <a:lstStyle/>
          <a:p>
            <a:r>
              <a:rPr lang="en-US" sz="8000" dirty="0">
                <a:solidFill>
                  <a:schemeClr val="accent6">
                    <a:lumMod val="50000"/>
                  </a:schemeClr>
                </a:solidFill>
                <a:latin typeface="ADLaM Display" panose="02010000000000000000" pitchFamily="2" charset="0"/>
                <a:ea typeface="ADLaM Display" panose="02010000000000000000" pitchFamily="2" charset="0"/>
                <a:cs typeface="ADLaM Display" panose="02010000000000000000" pitchFamily="2" charset="0"/>
              </a:rPr>
              <a:t>WHY DOES YOUR AGI MATTER SO MUCH?</a:t>
            </a:r>
          </a:p>
        </p:txBody>
      </p:sp>
    </p:spTree>
    <p:extLst>
      <p:ext uri="{BB962C8B-B14F-4D97-AF65-F5344CB8AC3E}">
        <p14:creationId xmlns:p14="http://schemas.microsoft.com/office/powerpoint/2010/main" val="2196473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302A-D1BA-7B72-BE08-2AF50B3E5205}"/>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F8D376E6-2697-236C-FAF1-5A9EE5BDA3E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8028334B-FDCA-591A-2F6D-A3C5FD4B310F}"/>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EF886F49-396D-D101-5DE5-1D67720F9B67}"/>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EE6D906D-9D26-C966-39E3-3741214AEA41}"/>
              </a:ext>
            </a:extLst>
          </p:cNvPr>
          <p:cNvSpPr txBox="1"/>
          <p:nvPr/>
        </p:nvSpPr>
        <p:spPr>
          <a:xfrm>
            <a:off x="111341" y="1184564"/>
            <a:ext cx="11900549" cy="3785652"/>
          </a:xfrm>
          <a:prstGeom prst="rect">
            <a:avLst/>
          </a:prstGeom>
          <a:noFill/>
        </p:spPr>
        <p:txBody>
          <a:bodyPr wrap="square">
            <a:spAutoFit/>
          </a:bodyPr>
          <a:lstStyle/>
          <a:p>
            <a:r>
              <a:rPr lang="en-US" sz="8000" dirty="0">
                <a:solidFill>
                  <a:schemeClr val="accent6">
                    <a:lumMod val="50000"/>
                  </a:schemeClr>
                </a:solidFill>
                <a:latin typeface="ADLaM Display" panose="02010000000000000000" pitchFamily="2" charset="0"/>
                <a:ea typeface="ADLaM Display" panose="02010000000000000000" pitchFamily="2" charset="0"/>
                <a:cs typeface="ADLaM Display" panose="02010000000000000000" pitchFamily="2" charset="0"/>
              </a:rPr>
              <a:t>10 REASONS WHY YOUR AGI MATTERS SO MUCH</a:t>
            </a:r>
          </a:p>
        </p:txBody>
      </p:sp>
    </p:spTree>
    <p:extLst>
      <p:ext uri="{BB962C8B-B14F-4D97-AF65-F5344CB8AC3E}">
        <p14:creationId xmlns:p14="http://schemas.microsoft.com/office/powerpoint/2010/main" val="36995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body" idx="1"/>
          </p:nvPr>
        </p:nvSpPr>
        <p:spPr>
          <a:xfrm>
            <a:off x="3522662" y="1111324"/>
            <a:ext cx="8092788" cy="4895104"/>
          </a:xfrm>
          <a:prstGeom prst="rect">
            <a:avLst/>
          </a:prstGeom>
          <a:noFill/>
          <a:ln>
            <a:noFill/>
          </a:ln>
        </p:spPr>
        <p:txBody>
          <a:bodyPr spcFirstLastPara="1" vert="horz" wrap="square" lIns="91425" tIns="45700" rIns="91425" bIns="45700" rtlCol="0" anchor="t" anchorCtr="0">
            <a:normAutofit/>
          </a:bodyPr>
          <a:lstStyle/>
          <a:p>
            <a:pPr marL="0" indent="0">
              <a:lnSpc>
                <a:spcPct val="110000"/>
              </a:lnSpc>
              <a:spcBef>
                <a:spcPts val="0"/>
              </a:spcBef>
              <a:buClr>
                <a:srgbClr val="474747"/>
              </a:buClr>
              <a:buSzPts val="2400"/>
              <a:buNone/>
            </a:pPr>
            <a:endParaRPr kumimoji="0" lang="en-US" b="0" i="0" u="none" strike="noStrike" kern="1200" cap="none" spc="75" normalizeH="0" baseline="0" noProof="0" dirty="0">
              <a:ln>
                <a:noFill/>
              </a:ln>
              <a:solidFill>
                <a:schemeClr val="tx1">
                  <a:lumMod val="75000"/>
                  <a:lumOff val="25000"/>
                </a:schemeClr>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chemeClr val="tx1">
                    <a:lumMod val="75000"/>
                    <a:lumOff val="25000"/>
                  </a:schemeClr>
                </a:solidFill>
                <a:effectLst/>
                <a:uLnTx/>
                <a:uFillTx/>
                <a:latin typeface="Roboto" panose="02000000000000000000" pitchFamily="2" charset="0"/>
                <a:ea typeface="Roboto" panose="02000000000000000000" pitchFamily="2" charset="0"/>
                <a:cs typeface="Roboto" panose="02000000000000000000" pitchFamily="2" charset="0"/>
              </a:rPr>
              <a:t>Thanks for being here this evening. We are live from coast to coast and several countries are with us this evening. Thank you</a:t>
            </a:r>
          </a:p>
        </p:txBody>
      </p:sp>
      <p:sp>
        <p:nvSpPr>
          <p:cNvPr id="115" name="Google Shape;115;p4"/>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2</a:t>
            </a:fld>
            <a:endParaRPr/>
          </a:p>
        </p:txBody>
      </p:sp>
      <p:sp>
        <p:nvSpPr>
          <p:cNvPr id="3" name="Google Shape;114;p4">
            <a:extLst>
              <a:ext uri="{FF2B5EF4-FFF2-40B4-BE49-F238E27FC236}">
                <a16:creationId xmlns:a16="http://schemas.microsoft.com/office/drawing/2014/main" id="{0D7E188C-08C0-B599-CBA7-7D3FC7BBEB8C}"/>
              </a:ext>
            </a:extLst>
          </p:cNvPr>
          <p:cNvSpPr/>
          <p:nvPr/>
        </p:nvSpPr>
        <p:spPr>
          <a:xfrm>
            <a:off x="7141659" y="475941"/>
            <a:ext cx="3481467" cy="338514"/>
          </a:xfrm>
          <a:prstGeom prst="rect">
            <a:avLst/>
          </a:prstGeom>
          <a:noFill/>
          <a:ln>
            <a:noFill/>
          </a:ln>
        </p:spPr>
        <p:txBody>
          <a:bodyPr spcFirstLastPara="1" wrap="square" lIns="91425" tIns="45700" rIns="91425" bIns="45700" anchor="t" anchorCtr="0">
            <a:spAutoFit/>
          </a:bodyPr>
          <a:lstStyle/>
          <a:p>
            <a:r>
              <a:rPr lang="en-US" sz="1600" dirty="0">
                <a:solidFill>
                  <a:schemeClr val="dk1"/>
                </a:solidFill>
                <a:latin typeface="Calibri"/>
                <a:ea typeface="Calibri"/>
                <a:cs typeface="Calibri"/>
                <a:sym typeface="Calibri"/>
              </a:rPr>
              <a:t>Build Your Wealth </a:t>
            </a:r>
            <a:endParaRPr sz="1600" dirty="0"/>
          </a:p>
        </p:txBody>
      </p:sp>
      <p:pic>
        <p:nvPicPr>
          <p:cNvPr id="6" name="Picture 5" descr="A person with her arms crossed&#10;&#10;Description automatically generated with medium confidence">
            <a:extLst>
              <a:ext uri="{FF2B5EF4-FFF2-40B4-BE49-F238E27FC236}">
                <a16:creationId xmlns:a16="http://schemas.microsoft.com/office/drawing/2014/main" id="{63A7A784-B397-3E41-44A4-ABF11D3BFDFE}"/>
              </a:ext>
            </a:extLst>
          </p:cNvPr>
          <p:cNvPicPr>
            <a:picLocks noChangeAspect="1"/>
          </p:cNvPicPr>
          <p:nvPr/>
        </p:nvPicPr>
        <p:blipFill>
          <a:blip r:embed="rId3"/>
          <a:stretch>
            <a:fillRect/>
          </a:stretch>
        </p:blipFill>
        <p:spPr>
          <a:xfrm>
            <a:off x="259260" y="1104858"/>
            <a:ext cx="3263402" cy="4895104"/>
          </a:xfrm>
          <a:prstGeom prst="rect">
            <a:avLst/>
          </a:prstGeom>
        </p:spPr>
      </p:pic>
      <p:pic>
        <p:nvPicPr>
          <p:cNvPr id="2" name="Google Shape;113;p4">
            <a:extLst>
              <a:ext uri="{FF2B5EF4-FFF2-40B4-BE49-F238E27FC236}">
                <a16:creationId xmlns:a16="http://schemas.microsoft.com/office/drawing/2014/main" id="{D4526201-4942-958A-64F4-039ACF2FBF81}"/>
              </a:ext>
            </a:extLst>
          </p:cNvPr>
          <p:cNvPicPr preferRelativeResize="0"/>
          <p:nvPr/>
        </p:nvPicPr>
        <p:blipFill rotWithShape="1">
          <a:blip r:embed="rId4">
            <a:alphaModFix/>
          </a:blip>
          <a:srcRect/>
          <a:stretch/>
        </p:blipFill>
        <p:spPr>
          <a:xfrm>
            <a:off x="111342" y="38004"/>
            <a:ext cx="3170657" cy="894384"/>
          </a:xfrm>
          <a:prstGeom prst="rect">
            <a:avLst/>
          </a:prstGeom>
          <a:noFill/>
          <a:ln>
            <a:noFill/>
          </a:ln>
        </p:spPr>
      </p:pic>
      <p:pic>
        <p:nvPicPr>
          <p:cNvPr id="4" name="Picture 3">
            <a:extLst>
              <a:ext uri="{FF2B5EF4-FFF2-40B4-BE49-F238E27FC236}">
                <a16:creationId xmlns:a16="http://schemas.microsoft.com/office/drawing/2014/main" id="{CE66F982-ADF6-4CDF-C234-45C12B8857B4}"/>
              </a:ext>
            </a:extLst>
          </p:cNvPr>
          <p:cNvPicPr>
            <a:picLocks noChangeAspect="1"/>
          </p:cNvPicPr>
          <p:nvPr/>
        </p:nvPicPr>
        <p:blipFill>
          <a:blip r:embed="rId5"/>
          <a:stretch>
            <a:fillRect/>
          </a:stretch>
        </p:blipFill>
        <p:spPr>
          <a:xfrm>
            <a:off x="576549" y="6172433"/>
            <a:ext cx="11038901" cy="561975"/>
          </a:xfrm>
          <a:prstGeom prst="rect">
            <a:avLst/>
          </a:prstGeom>
        </p:spPr>
      </p:pic>
    </p:spTree>
    <p:extLst>
      <p:ext uri="{BB962C8B-B14F-4D97-AF65-F5344CB8AC3E}">
        <p14:creationId xmlns:p14="http://schemas.microsoft.com/office/powerpoint/2010/main" val="1527690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A3F68-3034-5E9A-4675-AA2AD8E5AADA}"/>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61A2C308-EAC5-2C70-0F14-25286F17B4F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14BF1644-5269-F821-514D-CAFA4F503022}"/>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6F469CED-9814-5786-EF90-B6E9056AB64B}"/>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FE38ABDD-45EB-BE02-5FC2-03978555C4CD}"/>
              </a:ext>
            </a:extLst>
          </p:cNvPr>
          <p:cNvSpPr txBox="1"/>
          <p:nvPr/>
        </p:nvSpPr>
        <p:spPr>
          <a:xfrm>
            <a:off x="394855" y="1433945"/>
            <a:ext cx="11533909" cy="3785652"/>
          </a:xfrm>
          <a:prstGeom prst="rect">
            <a:avLst/>
          </a:prstGeom>
          <a:noFill/>
        </p:spPr>
        <p:txBody>
          <a:bodyPr wrap="square">
            <a:spAutoFit/>
          </a:bodyPr>
          <a:lstStyle/>
          <a:p>
            <a:r>
              <a:rPr lang="en-US" sz="8000" dirty="0">
                <a:latin typeface="ADLaM Display" panose="02010000000000000000" pitchFamily="2" charset="0"/>
                <a:ea typeface="ADLaM Display" panose="02010000000000000000" pitchFamily="2" charset="0"/>
                <a:cs typeface="ADLaM Display" panose="02010000000000000000" pitchFamily="2" charset="0"/>
              </a:rPr>
              <a:t>COMMON ABOVE-THE-LINE DEDUCTIONS</a:t>
            </a:r>
          </a:p>
        </p:txBody>
      </p:sp>
    </p:spTree>
    <p:extLst>
      <p:ext uri="{BB962C8B-B14F-4D97-AF65-F5344CB8AC3E}">
        <p14:creationId xmlns:p14="http://schemas.microsoft.com/office/powerpoint/2010/main" val="4127358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63F0-9260-1567-7E84-FE4E4AC05E22}"/>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96C5983F-E10F-7607-BB33-9B5EA4C56B5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6BD3D725-CA63-F273-6F7C-2CFC2E841348}"/>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F886AACC-3334-836A-6DAF-193B417F2E34}"/>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7119602D-BF3C-D462-D125-8AF35060FA5E}"/>
              </a:ext>
            </a:extLst>
          </p:cNvPr>
          <p:cNvSpPr txBox="1"/>
          <p:nvPr/>
        </p:nvSpPr>
        <p:spPr>
          <a:xfrm>
            <a:off x="0" y="1804154"/>
            <a:ext cx="11521440" cy="3354765"/>
          </a:xfrm>
          <a:prstGeom prst="rect">
            <a:avLst/>
          </a:prstGeom>
          <a:noFill/>
        </p:spPr>
        <p:txBody>
          <a:bodyPr wrap="square">
            <a:spAutoFit/>
          </a:bodyPr>
          <a:lstStyle/>
          <a:p>
            <a:r>
              <a:rPr lang="en-US" sz="8000" b="1" dirty="0">
                <a:solidFill>
                  <a:schemeClr val="accent6">
                    <a:lumMod val="50000"/>
                  </a:schemeClr>
                </a:solidFill>
                <a:effectLst/>
                <a:latin typeface="ADLaM Display" panose="02010000000000000000" pitchFamily="2" charset="0"/>
                <a:ea typeface="ADLaM Display" panose="02010000000000000000" pitchFamily="2" charset="0"/>
                <a:cs typeface="ADLaM Display" panose="02010000000000000000" pitchFamily="2" charset="0"/>
              </a:rPr>
              <a:t>Q&amp;A SESSION</a:t>
            </a:r>
          </a:p>
          <a:p>
            <a:r>
              <a:rPr lang="en-US" sz="4400" dirty="0">
                <a:latin typeface="ADLaM Display" panose="02010000000000000000" pitchFamily="2" charset="0"/>
                <a:ea typeface="ADLaM Display" panose="02010000000000000000" pitchFamily="2" charset="0"/>
                <a:cs typeface="ADLaM Display" panose="02010000000000000000" pitchFamily="2" charset="0"/>
              </a:rPr>
              <a:t>Here are some of the most common questions people have about AGI, and why the answers are so important.</a:t>
            </a:r>
            <a:endParaRPr lang="en-US" sz="4400" dirty="0">
              <a:solidFill>
                <a:srgbClr val="7030A0"/>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789790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05C35-7DB8-E185-53DE-9DCFBAB6E5D9}"/>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2C616A73-24D9-0876-B7DC-57621882182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D6FD737C-41B5-2ADB-CCAF-8FFF83C00DAA}"/>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D0FEA883-E6C2-1591-7F95-DDF5A1041C5A}"/>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8196C8C3-DE5D-49B3-DEEF-EF22049C9442}"/>
              </a:ext>
            </a:extLst>
          </p:cNvPr>
          <p:cNvSpPr txBox="1"/>
          <p:nvPr/>
        </p:nvSpPr>
        <p:spPr>
          <a:xfrm>
            <a:off x="-1" y="1579418"/>
            <a:ext cx="12191999" cy="2554545"/>
          </a:xfrm>
          <a:prstGeom prst="rect">
            <a:avLst/>
          </a:prstGeom>
          <a:noFill/>
        </p:spPr>
        <p:txBody>
          <a:bodyPr wrap="square">
            <a:spAutoFit/>
          </a:bodyPr>
          <a:lstStyle/>
          <a:p>
            <a:r>
              <a:rPr lang="en-US" sz="8000" b="1" dirty="0">
                <a:solidFill>
                  <a:schemeClr val="accent6">
                    <a:lumMod val="50000"/>
                  </a:schemeClr>
                </a:solidFill>
                <a:effectLst/>
                <a:latin typeface="Roboto" panose="02000000000000000000" pitchFamily="2" charset="0"/>
                <a:ea typeface="Times New Roman" panose="02020603050405020304" pitchFamily="18" charset="0"/>
                <a:cs typeface="Times New Roman" panose="02020603050405020304" pitchFamily="18" charset="0"/>
              </a:rPr>
              <a:t>KEY TAKEAWAYS &amp;</a:t>
            </a:r>
            <a:br>
              <a:rPr lang="en-US" sz="8000" b="1" dirty="0">
                <a:solidFill>
                  <a:schemeClr val="accent6">
                    <a:lumMod val="50000"/>
                  </a:schemeClr>
                </a:solidFill>
                <a:effectLst/>
                <a:latin typeface="Roboto" panose="02000000000000000000" pitchFamily="2" charset="0"/>
                <a:ea typeface="Times New Roman" panose="02020603050405020304" pitchFamily="18" charset="0"/>
                <a:cs typeface="Times New Roman" panose="02020603050405020304" pitchFamily="18" charset="0"/>
              </a:rPr>
            </a:br>
            <a:r>
              <a:rPr lang="en-US" sz="8000" b="1" dirty="0">
                <a:solidFill>
                  <a:schemeClr val="accent6">
                    <a:lumMod val="50000"/>
                  </a:schemeClr>
                </a:solidFill>
                <a:effectLst/>
                <a:latin typeface="Roboto" panose="02000000000000000000" pitchFamily="2" charset="0"/>
                <a:ea typeface="Times New Roman" panose="02020603050405020304" pitchFamily="18" charset="0"/>
                <a:cs typeface="Times New Roman" panose="02020603050405020304" pitchFamily="18" charset="0"/>
              </a:rPr>
              <a:t>NEXT STEPS </a:t>
            </a:r>
            <a:endParaRPr lang="en-US" sz="8000" dirty="0">
              <a:solidFill>
                <a:schemeClr val="accent6">
                  <a:lumMod val="50000"/>
                </a:schemeClr>
              </a:solidFill>
            </a:endParaRPr>
          </a:p>
        </p:txBody>
      </p:sp>
    </p:spTree>
    <p:extLst>
      <p:ext uri="{BB962C8B-B14F-4D97-AF65-F5344CB8AC3E}">
        <p14:creationId xmlns:p14="http://schemas.microsoft.com/office/powerpoint/2010/main" val="628859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363F2-49E6-FFFE-E7AB-67D041A09565}"/>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B825DA12-D901-5CB7-9E0A-5E4C0EA3D7C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C87B9DEA-0F3E-0046-402A-DCDB1DA2B247}"/>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F2146BD2-70EB-F3A7-81FD-43F79330CD20}"/>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A3327B18-0199-0047-04C6-87259F4B6455}"/>
              </a:ext>
            </a:extLst>
          </p:cNvPr>
          <p:cNvSpPr txBox="1"/>
          <p:nvPr/>
        </p:nvSpPr>
        <p:spPr>
          <a:xfrm>
            <a:off x="457200" y="1433946"/>
            <a:ext cx="8691994" cy="1323439"/>
          </a:xfrm>
          <a:prstGeom prst="rect">
            <a:avLst/>
          </a:prstGeom>
          <a:noFill/>
        </p:spPr>
        <p:txBody>
          <a:bodyPr wrap="square">
            <a:spAutoFit/>
          </a:bodyPr>
          <a:lstStyle/>
          <a:p>
            <a:r>
              <a:rPr lang="en-US" sz="8000" b="1" dirty="0">
                <a:effectLst/>
                <a:latin typeface="ADLaM Display" panose="02010000000000000000" pitchFamily="2" charset="0"/>
                <a:ea typeface="ADLaM Display" panose="02010000000000000000" pitchFamily="2" charset="0"/>
                <a:cs typeface="ADLaM Display" panose="02010000000000000000" pitchFamily="2" charset="0"/>
              </a:rPr>
              <a:t>CALL TO ACTION</a:t>
            </a:r>
            <a:endParaRPr lang="en-US" sz="8000" dirty="0">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600343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7AFBDF52-906B-18F5-4A93-E6AF7BAA552F}"/>
            </a:ext>
          </a:extLst>
        </p:cNvPr>
        <p:cNvGrpSpPr/>
        <p:nvPr/>
      </p:nvGrpSpPr>
      <p:grpSpPr>
        <a:xfrm>
          <a:off x="0" y="0"/>
          <a:ext cx="0" cy="0"/>
          <a:chOff x="0" y="0"/>
          <a:chExt cx="0" cy="0"/>
        </a:xfrm>
      </p:grpSpPr>
      <p:sp>
        <p:nvSpPr>
          <p:cNvPr id="115" name="Google Shape;115;p4">
            <a:extLst>
              <a:ext uri="{FF2B5EF4-FFF2-40B4-BE49-F238E27FC236}">
                <a16:creationId xmlns:a16="http://schemas.microsoft.com/office/drawing/2014/main" id="{6A1803BF-225E-794A-D17E-2632C0DF733A}"/>
              </a:ext>
            </a:extLst>
          </p:cNvPr>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24</a:t>
            </a:fld>
            <a:endParaRPr/>
          </a:p>
        </p:txBody>
      </p:sp>
      <p:sp>
        <p:nvSpPr>
          <p:cNvPr id="3" name="Google Shape;114;p4">
            <a:extLst>
              <a:ext uri="{FF2B5EF4-FFF2-40B4-BE49-F238E27FC236}">
                <a16:creationId xmlns:a16="http://schemas.microsoft.com/office/drawing/2014/main" id="{9DA32001-7D23-78A0-6037-1ED4639F354E}"/>
              </a:ext>
            </a:extLst>
          </p:cNvPr>
          <p:cNvSpPr/>
          <p:nvPr/>
        </p:nvSpPr>
        <p:spPr>
          <a:xfrm>
            <a:off x="7141659" y="475941"/>
            <a:ext cx="3481467" cy="338514"/>
          </a:xfrm>
          <a:prstGeom prst="rect">
            <a:avLst/>
          </a:prstGeom>
          <a:noFill/>
          <a:ln>
            <a:noFill/>
          </a:ln>
        </p:spPr>
        <p:txBody>
          <a:bodyPr spcFirstLastPara="1" wrap="square" lIns="91425" tIns="45700" rIns="91425" bIns="45700" anchor="t" anchorCtr="0">
            <a:spAutoFit/>
          </a:bodyPr>
          <a:lstStyle/>
          <a:p>
            <a:r>
              <a:rPr lang="en-US" sz="1600" dirty="0">
                <a:solidFill>
                  <a:schemeClr val="dk1"/>
                </a:solidFill>
                <a:latin typeface="Calibri"/>
                <a:ea typeface="Calibri"/>
                <a:cs typeface="Calibri"/>
                <a:sym typeface="Calibri"/>
              </a:rPr>
              <a:t>Build Your Wealth </a:t>
            </a:r>
            <a:endParaRPr sz="1600" dirty="0"/>
          </a:p>
        </p:txBody>
      </p:sp>
      <p:pic>
        <p:nvPicPr>
          <p:cNvPr id="2" name="Google Shape;113;p4">
            <a:extLst>
              <a:ext uri="{FF2B5EF4-FFF2-40B4-BE49-F238E27FC236}">
                <a16:creationId xmlns:a16="http://schemas.microsoft.com/office/drawing/2014/main" id="{DEEC055A-78AE-CEAC-476F-2E8EEA7F4925}"/>
              </a:ext>
            </a:extLst>
          </p:cNvPr>
          <p:cNvPicPr preferRelativeResize="0"/>
          <p:nvPr/>
        </p:nvPicPr>
        <p:blipFill rotWithShape="1">
          <a:blip r:embed="rId3">
            <a:alphaModFix/>
          </a:blip>
          <a:srcRect/>
          <a:stretch/>
        </p:blipFill>
        <p:spPr>
          <a:xfrm>
            <a:off x="111342" y="38004"/>
            <a:ext cx="3170657" cy="894384"/>
          </a:xfrm>
          <a:prstGeom prst="rect">
            <a:avLst/>
          </a:prstGeom>
          <a:noFill/>
          <a:ln>
            <a:noFill/>
          </a:ln>
        </p:spPr>
      </p:pic>
      <p:pic>
        <p:nvPicPr>
          <p:cNvPr id="4" name="Picture 3">
            <a:extLst>
              <a:ext uri="{FF2B5EF4-FFF2-40B4-BE49-F238E27FC236}">
                <a16:creationId xmlns:a16="http://schemas.microsoft.com/office/drawing/2014/main" id="{9A149781-222F-8573-BF64-CC8C92F68C0B}"/>
              </a:ext>
            </a:extLst>
          </p:cNvPr>
          <p:cNvPicPr>
            <a:picLocks noChangeAspect="1"/>
          </p:cNvPicPr>
          <p:nvPr/>
        </p:nvPicPr>
        <p:blipFill>
          <a:blip r:embed="rId4"/>
          <a:stretch>
            <a:fillRect/>
          </a:stretch>
        </p:blipFill>
        <p:spPr>
          <a:xfrm>
            <a:off x="576549" y="6172433"/>
            <a:ext cx="11038901" cy="561975"/>
          </a:xfrm>
          <a:prstGeom prst="rect">
            <a:avLst/>
          </a:prstGeom>
        </p:spPr>
      </p:pic>
      <p:sp>
        <p:nvSpPr>
          <p:cNvPr id="7" name="Content Placeholder 6">
            <a:extLst>
              <a:ext uri="{FF2B5EF4-FFF2-40B4-BE49-F238E27FC236}">
                <a16:creationId xmlns:a16="http://schemas.microsoft.com/office/drawing/2014/main" id="{F3FFE13C-447E-3C88-DBF7-779E7B027939}"/>
              </a:ext>
            </a:extLst>
          </p:cNvPr>
          <p:cNvSpPr>
            <a:spLocks noGrp="1"/>
          </p:cNvSpPr>
          <p:nvPr>
            <p:ph idx="1"/>
          </p:nvPr>
        </p:nvSpPr>
        <p:spPr>
          <a:xfrm>
            <a:off x="111342" y="1528400"/>
            <a:ext cx="11310652" cy="1310029"/>
          </a:xfrm>
        </p:spPr>
        <p:txBody>
          <a:bodyPr>
            <a:noAutofit/>
          </a:bodyPr>
          <a:lstStyle/>
          <a:p>
            <a:pPr marL="0" indent="0" algn="ctr">
              <a:buNone/>
            </a:pPr>
            <a:r>
              <a:rPr lang="en-US" sz="8000" b="1" dirty="0">
                <a:latin typeface="ADLaM Display" panose="02010000000000000000" pitchFamily="2" charset="0"/>
                <a:ea typeface="ADLaM Display" panose="02010000000000000000" pitchFamily="2" charset="0"/>
                <a:cs typeface="ADLaM Display" panose="02010000000000000000" pitchFamily="2" charset="0"/>
              </a:rPr>
              <a:t>THANK YOU!</a:t>
            </a:r>
          </a:p>
          <a:p>
            <a:pPr marL="0" indent="0">
              <a:buNone/>
            </a:pPr>
            <a:endParaRPr lang="en-US" sz="4000" b="1" dirty="0">
              <a:latin typeface="Roboto" panose="02000000000000000000" pitchFamily="2" charset="0"/>
              <a:ea typeface="Roboto" panose="02000000000000000000" pitchFamily="2" charset="0"/>
              <a:cs typeface="Roboto" panose="02000000000000000000" pitchFamily="2" charset="0"/>
            </a:endParaRPr>
          </a:p>
          <a:p>
            <a:pPr marL="0" indent="0">
              <a:buNone/>
            </a:pPr>
            <a:br>
              <a:rPr lang="en-US" sz="8000" b="1" dirty="0">
                <a:latin typeface="Roboto" panose="02000000000000000000" pitchFamily="2" charset="0"/>
                <a:ea typeface="Roboto" panose="02000000000000000000" pitchFamily="2" charset="0"/>
                <a:cs typeface="Roboto" panose="02000000000000000000" pitchFamily="2" charset="0"/>
              </a:rPr>
            </a:br>
            <a:endParaRPr lang="en-US" sz="80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88146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3DB286B4-B618-6436-945E-C6C60259FE01}"/>
            </a:ext>
          </a:extLst>
        </p:cNvPr>
        <p:cNvGrpSpPr/>
        <p:nvPr/>
      </p:nvGrpSpPr>
      <p:grpSpPr>
        <a:xfrm>
          <a:off x="0" y="0"/>
          <a:ext cx="0" cy="0"/>
          <a:chOff x="0" y="0"/>
          <a:chExt cx="0" cy="0"/>
        </a:xfrm>
      </p:grpSpPr>
      <p:sp>
        <p:nvSpPr>
          <p:cNvPr id="112" name="Google Shape;112;p4">
            <a:extLst>
              <a:ext uri="{FF2B5EF4-FFF2-40B4-BE49-F238E27FC236}">
                <a16:creationId xmlns:a16="http://schemas.microsoft.com/office/drawing/2014/main" id="{8BEF103B-4359-D098-E999-9154A0F3BA24}"/>
              </a:ext>
            </a:extLst>
          </p:cNvPr>
          <p:cNvSpPr txBox="1">
            <a:spLocks noGrp="1"/>
          </p:cNvSpPr>
          <p:nvPr>
            <p:ph type="body" idx="1"/>
          </p:nvPr>
        </p:nvSpPr>
        <p:spPr>
          <a:xfrm>
            <a:off x="4386294" y="1295400"/>
            <a:ext cx="7546446" cy="4895104"/>
          </a:xfrm>
          <a:prstGeom prst="rect">
            <a:avLst/>
          </a:prstGeom>
          <a:noFill/>
          <a:ln>
            <a:noFill/>
          </a:ln>
        </p:spPr>
        <p:txBody>
          <a:bodyPr spcFirstLastPara="1" vert="horz" wrap="square" lIns="91425" tIns="45700" rIns="91425" bIns="45700" rtlCol="0" anchor="t" anchorCtr="0">
            <a:normAutofit/>
          </a:bodyPr>
          <a:lstStyle/>
          <a:p>
            <a:pPr marL="0" indent="0">
              <a:lnSpc>
                <a:spcPct val="110000"/>
              </a:lnSpc>
              <a:spcBef>
                <a:spcPts val="0"/>
              </a:spcBef>
              <a:buClr>
                <a:srgbClr val="474747"/>
              </a:buClr>
              <a:buSzPts val="2400"/>
              <a:buNone/>
            </a:pPr>
            <a:endParaRPr kumimoji="0" lang="en-US" b="0" i="0" u="none" strike="noStrike" kern="1200" cap="none" spc="75" normalizeH="0" baseline="0" noProof="0" dirty="0">
              <a:ln>
                <a:noFill/>
              </a:ln>
              <a:solidFill>
                <a:schemeClr val="tx1">
                  <a:lumMod val="75000"/>
                  <a:lumOff val="25000"/>
                </a:schemeClr>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baseline="0" noProof="0" dirty="0">
                <a:ln>
                  <a:noFill/>
                </a:ln>
                <a:solidFill>
                  <a:schemeClr val="tx1">
                    <a:lumMod val="75000"/>
                    <a:lumOff val="25000"/>
                  </a:schemeClr>
                </a:solidFill>
                <a:effectLst/>
                <a:uLnTx/>
                <a:uFillTx/>
                <a:latin typeface="Roboto" panose="02000000000000000000" pitchFamily="2" charset="0"/>
                <a:ea typeface="Roboto" panose="02000000000000000000" pitchFamily="2" charset="0"/>
                <a:cs typeface="Roboto" panose="02000000000000000000" pitchFamily="2" charset="0"/>
              </a:rPr>
              <a:t>Thanks for being here this evening. </a:t>
            </a:r>
          </a:p>
        </p:txBody>
      </p:sp>
      <p:sp>
        <p:nvSpPr>
          <p:cNvPr id="115" name="Google Shape;115;p4">
            <a:extLst>
              <a:ext uri="{FF2B5EF4-FFF2-40B4-BE49-F238E27FC236}">
                <a16:creationId xmlns:a16="http://schemas.microsoft.com/office/drawing/2014/main" id="{00CF4D1C-47F1-BFA8-C95D-C4247DB6A218}"/>
              </a:ext>
            </a:extLst>
          </p:cNvPr>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25</a:t>
            </a:fld>
            <a:endParaRPr/>
          </a:p>
        </p:txBody>
      </p:sp>
      <p:sp>
        <p:nvSpPr>
          <p:cNvPr id="3" name="Google Shape;114;p4">
            <a:extLst>
              <a:ext uri="{FF2B5EF4-FFF2-40B4-BE49-F238E27FC236}">
                <a16:creationId xmlns:a16="http://schemas.microsoft.com/office/drawing/2014/main" id="{DCAE2D3D-93F8-0302-90B6-2FAC7A042BA2}"/>
              </a:ext>
            </a:extLst>
          </p:cNvPr>
          <p:cNvSpPr/>
          <p:nvPr/>
        </p:nvSpPr>
        <p:spPr>
          <a:xfrm>
            <a:off x="7141659" y="475941"/>
            <a:ext cx="3481467" cy="338514"/>
          </a:xfrm>
          <a:prstGeom prst="rect">
            <a:avLst/>
          </a:prstGeom>
          <a:noFill/>
          <a:ln>
            <a:noFill/>
          </a:ln>
        </p:spPr>
        <p:txBody>
          <a:bodyPr spcFirstLastPara="1" wrap="square" lIns="91425" tIns="45700" rIns="91425" bIns="45700" anchor="t" anchorCtr="0">
            <a:spAutoFit/>
          </a:bodyPr>
          <a:lstStyle/>
          <a:p>
            <a:r>
              <a:rPr lang="en-US" sz="1600" dirty="0">
                <a:solidFill>
                  <a:schemeClr val="dk1"/>
                </a:solidFill>
                <a:latin typeface="Calibri"/>
                <a:ea typeface="Calibri"/>
                <a:cs typeface="Calibri"/>
                <a:sym typeface="Calibri"/>
              </a:rPr>
              <a:t>Build Your Wealth </a:t>
            </a:r>
            <a:endParaRPr sz="1600" dirty="0"/>
          </a:p>
        </p:txBody>
      </p:sp>
      <p:pic>
        <p:nvPicPr>
          <p:cNvPr id="6" name="Picture 5" descr="A person with her arms crossed&#10;&#10;Description automatically generated with medium confidence">
            <a:extLst>
              <a:ext uri="{FF2B5EF4-FFF2-40B4-BE49-F238E27FC236}">
                <a16:creationId xmlns:a16="http://schemas.microsoft.com/office/drawing/2014/main" id="{E87C1BF7-9178-38E6-C91C-BE989E3587A1}"/>
              </a:ext>
            </a:extLst>
          </p:cNvPr>
          <p:cNvPicPr>
            <a:picLocks noChangeAspect="1"/>
          </p:cNvPicPr>
          <p:nvPr/>
        </p:nvPicPr>
        <p:blipFill>
          <a:blip r:embed="rId3"/>
          <a:stretch>
            <a:fillRect/>
          </a:stretch>
        </p:blipFill>
        <p:spPr>
          <a:xfrm>
            <a:off x="368291" y="981448"/>
            <a:ext cx="3263402" cy="4895104"/>
          </a:xfrm>
          <a:prstGeom prst="rect">
            <a:avLst/>
          </a:prstGeom>
        </p:spPr>
      </p:pic>
      <p:pic>
        <p:nvPicPr>
          <p:cNvPr id="2" name="Google Shape;113;p4">
            <a:extLst>
              <a:ext uri="{FF2B5EF4-FFF2-40B4-BE49-F238E27FC236}">
                <a16:creationId xmlns:a16="http://schemas.microsoft.com/office/drawing/2014/main" id="{DD0BC929-8482-BDC4-5696-54E4B38DB7D4}"/>
              </a:ext>
            </a:extLst>
          </p:cNvPr>
          <p:cNvPicPr preferRelativeResize="0"/>
          <p:nvPr/>
        </p:nvPicPr>
        <p:blipFill rotWithShape="1">
          <a:blip r:embed="rId4">
            <a:alphaModFix/>
          </a:blip>
          <a:srcRect/>
          <a:stretch/>
        </p:blipFill>
        <p:spPr>
          <a:xfrm>
            <a:off x="111342" y="38004"/>
            <a:ext cx="3170657" cy="894384"/>
          </a:xfrm>
          <a:prstGeom prst="rect">
            <a:avLst/>
          </a:prstGeom>
          <a:noFill/>
          <a:ln>
            <a:noFill/>
          </a:ln>
        </p:spPr>
      </p:pic>
      <p:pic>
        <p:nvPicPr>
          <p:cNvPr id="4" name="Picture 3">
            <a:extLst>
              <a:ext uri="{FF2B5EF4-FFF2-40B4-BE49-F238E27FC236}">
                <a16:creationId xmlns:a16="http://schemas.microsoft.com/office/drawing/2014/main" id="{0C0A4FCA-6FF2-13CD-5102-EE8722761F56}"/>
              </a:ext>
            </a:extLst>
          </p:cNvPr>
          <p:cNvPicPr>
            <a:picLocks noChangeAspect="1"/>
          </p:cNvPicPr>
          <p:nvPr/>
        </p:nvPicPr>
        <p:blipFill>
          <a:blip r:embed="rId5"/>
          <a:stretch>
            <a:fillRect/>
          </a:stretch>
        </p:blipFill>
        <p:spPr>
          <a:xfrm>
            <a:off x="576549" y="6172433"/>
            <a:ext cx="11038901" cy="561975"/>
          </a:xfrm>
          <a:prstGeom prst="rect">
            <a:avLst/>
          </a:prstGeom>
        </p:spPr>
      </p:pic>
    </p:spTree>
    <p:extLst>
      <p:ext uri="{BB962C8B-B14F-4D97-AF65-F5344CB8AC3E}">
        <p14:creationId xmlns:p14="http://schemas.microsoft.com/office/powerpoint/2010/main" val="3955711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7" name="Picture 6" descr="A person with her arms crossed&#10;&#10;Description automatically generated with medium confidence">
            <a:extLst>
              <a:ext uri="{FF2B5EF4-FFF2-40B4-BE49-F238E27FC236}">
                <a16:creationId xmlns:a16="http://schemas.microsoft.com/office/drawing/2014/main" id="{FEF527C5-9561-939F-799A-5AB7590BACEA}"/>
              </a:ext>
            </a:extLst>
          </p:cNvPr>
          <p:cNvPicPr>
            <a:picLocks noChangeAspect="1"/>
          </p:cNvPicPr>
          <p:nvPr/>
        </p:nvPicPr>
        <p:blipFill rotWithShape="1">
          <a:blip r:embed="rId3"/>
          <a:srcRect r="-2" b="12817"/>
          <a:stretch/>
        </p:blipFill>
        <p:spPr>
          <a:xfrm>
            <a:off x="357543" y="2239334"/>
            <a:ext cx="1970756" cy="2573967"/>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10" name="Content Placeholder 9" descr="A black question mark on a white background&#10;&#10;Description automatically generated">
            <a:extLst>
              <a:ext uri="{FF2B5EF4-FFF2-40B4-BE49-F238E27FC236}">
                <a16:creationId xmlns:a16="http://schemas.microsoft.com/office/drawing/2014/main" id="{4887CE0F-24D1-56BC-CA51-B0BAC0001130}"/>
              </a:ext>
            </a:extLst>
          </p:cNvPr>
          <p:cNvPicPr>
            <a:picLocks noGrp="1" noChangeAspect="1"/>
          </p:cNvPicPr>
          <p:nvPr>
            <p:ph idx="1"/>
          </p:nvPr>
        </p:nvPicPr>
        <p:blipFill rotWithShape="1">
          <a:blip r:embed="rId4"/>
          <a:srcRect t="2837" r="1" b="24544"/>
          <a:stretch/>
        </p:blipFill>
        <p:spPr>
          <a:xfrm>
            <a:off x="5122990" y="921979"/>
            <a:ext cx="1687373" cy="2045575"/>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115" name="Google Shape;115;p4"/>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a:spcAft>
                <a:spcPts val="600"/>
              </a:spcAft>
            </a:pPr>
            <a:fld id="{00000000-1234-1234-1234-123412341234}" type="slidenum">
              <a:rPr lang="en-US"/>
              <a:pPr>
                <a:spcAft>
                  <a:spcPts val="600"/>
                </a:spcAft>
              </a:pPr>
              <a:t>26</a:t>
            </a:fld>
            <a:endParaRPr lang="en-US"/>
          </a:p>
        </p:txBody>
      </p:sp>
      <p:pic>
        <p:nvPicPr>
          <p:cNvPr id="4" name="Picture 3">
            <a:extLst>
              <a:ext uri="{FF2B5EF4-FFF2-40B4-BE49-F238E27FC236}">
                <a16:creationId xmlns:a16="http://schemas.microsoft.com/office/drawing/2014/main" id="{15217D19-E820-A31B-0B7C-DCFE5EF0B4AF}"/>
              </a:ext>
            </a:extLst>
          </p:cNvPr>
          <p:cNvPicPr>
            <a:picLocks noChangeAspect="1"/>
          </p:cNvPicPr>
          <p:nvPr/>
        </p:nvPicPr>
        <p:blipFill>
          <a:blip r:embed="rId5"/>
          <a:stretch>
            <a:fillRect/>
          </a:stretch>
        </p:blipFill>
        <p:spPr>
          <a:xfrm>
            <a:off x="357543" y="284761"/>
            <a:ext cx="3170195" cy="896190"/>
          </a:xfrm>
          <a:prstGeom prst="rect">
            <a:avLst/>
          </a:prstGeom>
        </p:spPr>
      </p:pic>
      <p:sp>
        <p:nvSpPr>
          <p:cNvPr id="6" name="Google Shape;114;p4">
            <a:extLst>
              <a:ext uri="{FF2B5EF4-FFF2-40B4-BE49-F238E27FC236}">
                <a16:creationId xmlns:a16="http://schemas.microsoft.com/office/drawing/2014/main" id="{206E6384-3439-4DDF-EE45-0A4FBB43B2D4}"/>
              </a:ext>
            </a:extLst>
          </p:cNvPr>
          <p:cNvSpPr/>
          <p:nvPr/>
        </p:nvSpPr>
        <p:spPr>
          <a:xfrm>
            <a:off x="8016788" y="306684"/>
            <a:ext cx="3481467" cy="338514"/>
          </a:xfrm>
          <a:prstGeom prst="rect">
            <a:avLst/>
          </a:prstGeom>
          <a:noFill/>
          <a:ln>
            <a:noFill/>
          </a:ln>
        </p:spPr>
        <p:txBody>
          <a:bodyPr spcFirstLastPara="1" wrap="square" lIns="91425" tIns="45700" rIns="91425" bIns="45700" anchor="t" anchorCtr="0">
            <a:spAutoFit/>
          </a:bodyPr>
          <a:lstStyle/>
          <a:p>
            <a:r>
              <a:rPr lang="en-US" sz="1600" dirty="0">
                <a:solidFill>
                  <a:schemeClr val="dk1"/>
                </a:solidFill>
                <a:latin typeface="Calibri"/>
                <a:ea typeface="Calibri"/>
                <a:cs typeface="Calibri"/>
                <a:sym typeface="Calibri"/>
              </a:rPr>
              <a:t>Build Your Wealth </a:t>
            </a:r>
            <a:endParaRPr sz="1600" dirty="0"/>
          </a:p>
        </p:txBody>
      </p:sp>
      <p:pic>
        <p:nvPicPr>
          <p:cNvPr id="9" name="Picture 8">
            <a:extLst>
              <a:ext uri="{FF2B5EF4-FFF2-40B4-BE49-F238E27FC236}">
                <a16:creationId xmlns:a16="http://schemas.microsoft.com/office/drawing/2014/main" id="{8300C7BB-63D6-7941-7077-6812AD99E5FD}"/>
              </a:ext>
            </a:extLst>
          </p:cNvPr>
          <p:cNvPicPr>
            <a:picLocks noChangeAspect="1"/>
          </p:cNvPicPr>
          <p:nvPr/>
        </p:nvPicPr>
        <p:blipFill>
          <a:blip r:embed="rId6"/>
          <a:stretch>
            <a:fillRect/>
          </a:stretch>
        </p:blipFill>
        <p:spPr>
          <a:xfrm>
            <a:off x="0" y="6172433"/>
            <a:ext cx="12192000" cy="685567"/>
          </a:xfrm>
          <a:prstGeom prst="rect">
            <a:avLst/>
          </a:prstGeom>
        </p:spPr>
      </p:pic>
      <p:sp>
        <p:nvSpPr>
          <p:cNvPr id="3" name="TextBox 2">
            <a:extLst>
              <a:ext uri="{FF2B5EF4-FFF2-40B4-BE49-F238E27FC236}">
                <a16:creationId xmlns:a16="http://schemas.microsoft.com/office/drawing/2014/main" id="{9177AD4B-FF06-221D-E195-308ABBA229E2}"/>
              </a:ext>
            </a:extLst>
          </p:cNvPr>
          <p:cNvSpPr txBox="1"/>
          <p:nvPr/>
        </p:nvSpPr>
        <p:spPr>
          <a:xfrm>
            <a:off x="2111188" y="2540083"/>
            <a:ext cx="8763000" cy="2862322"/>
          </a:xfrm>
          <a:prstGeom prst="rect">
            <a:avLst/>
          </a:prstGeom>
          <a:noFill/>
        </p:spPr>
        <p:txBody>
          <a:bodyPr wrap="square">
            <a:spAutoFit/>
          </a:bodyPr>
          <a:lstStyle/>
          <a:p>
            <a:r>
              <a:rPr lang="en-US" sz="6000" dirty="0">
                <a:solidFill>
                  <a:srgbClr val="1F1F1F"/>
                </a:solidFill>
                <a:latin typeface="Verdana Pro Black" panose="020B0A04030504040204" pitchFamily="34" charset="0"/>
              </a:rPr>
              <a:t>W</a:t>
            </a:r>
            <a:r>
              <a:rPr lang="en-US" sz="6000" b="0" i="0" dirty="0">
                <a:solidFill>
                  <a:srgbClr val="1F1F1F"/>
                </a:solidFill>
                <a:effectLst/>
                <a:latin typeface="Verdana Pro Black" panose="020B0A04030504040204" pitchFamily="34" charset="0"/>
              </a:rPr>
              <a:t>hat  would you like to share with me?</a:t>
            </a:r>
            <a:endParaRPr lang="en-US" sz="6000" dirty="0">
              <a:latin typeface="Verdana Pro Black" panose="020B0A04030504040204" pitchFamily="34" charset="0"/>
            </a:endParaRPr>
          </a:p>
        </p:txBody>
      </p:sp>
    </p:spTree>
    <p:extLst>
      <p:ext uri="{BB962C8B-B14F-4D97-AF65-F5344CB8AC3E}">
        <p14:creationId xmlns:p14="http://schemas.microsoft.com/office/powerpoint/2010/main" val="1191451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6742EE-0E55-2AFF-9C09-028B29896E0C}"/>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09056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EDB46B-F78F-C809-E252-B6321D69AC7B}"/>
              </a:ext>
            </a:extLst>
          </p:cNvPr>
          <p:cNvSpPr txBox="1"/>
          <p:nvPr/>
        </p:nvSpPr>
        <p:spPr>
          <a:xfrm>
            <a:off x="268941" y="1261282"/>
            <a:ext cx="11524129" cy="4601058"/>
          </a:xfrm>
          <a:prstGeom prst="rect">
            <a:avLst/>
          </a:prstGeom>
          <a:noFill/>
          <a:ln>
            <a:noFill/>
          </a:ln>
        </p:spPr>
        <p:txBody>
          <a:bodyPr spcFirstLastPara="1" vert="horz" wrap="square" lIns="91425" tIns="45700" rIns="91425" bIns="45700" rtlCol="0" anchor="t" anchorCtr="0">
            <a:normAutofit lnSpcReduction="10000"/>
          </a:bodyPr>
          <a:lstStyle>
            <a:lvl1pPr indent="0" algn="ctr">
              <a:lnSpc>
                <a:spcPct val="110000"/>
              </a:lnSpc>
              <a:spcBef>
                <a:spcPts val="0"/>
              </a:spcBef>
              <a:buClr>
                <a:srgbClr val="474747"/>
              </a:buClr>
              <a:buSzPts val="2400"/>
              <a:buFont typeface="Arial" panose="020B0604020202020204" pitchFamily="34" charset="0"/>
              <a:buNone/>
              <a:defRPr sz="2800" spc="75">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en-US" sz="8000" b="1" i="0" dirty="0">
                <a:solidFill>
                  <a:srgbClr val="1F1F1F"/>
                </a:solidFill>
                <a:effectLst/>
                <a:latin typeface="Google Sans"/>
              </a:rPr>
              <a:t>Welcome to </a:t>
            </a:r>
            <a:r>
              <a:rPr lang="en-US" sz="8000" b="1" dirty="0">
                <a:solidFill>
                  <a:srgbClr val="1F1F1F"/>
                </a:solidFill>
                <a:latin typeface="Google Sans"/>
              </a:rPr>
              <a:t>O</a:t>
            </a:r>
            <a:r>
              <a:rPr lang="en-US" sz="8000" b="1" i="0" dirty="0">
                <a:solidFill>
                  <a:srgbClr val="1F1F1F"/>
                </a:solidFill>
                <a:effectLst/>
                <a:latin typeface="Google Sans"/>
              </a:rPr>
              <a:t>ur</a:t>
            </a:r>
          </a:p>
          <a:p>
            <a:pPr>
              <a:lnSpc>
                <a:spcPct val="100000"/>
              </a:lnSpc>
            </a:pPr>
            <a:r>
              <a:rPr lang="en-US" sz="8000" b="1" dirty="0">
                <a:solidFill>
                  <a:srgbClr val="1F1F1F"/>
                </a:solidFill>
                <a:latin typeface="Google Sans"/>
              </a:rPr>
              <a:t>W</a:t>
            </a:r>
            <a:r>
              <a:rPr lang="en-US" sz="8000" b="1" i="0" dirty="0">
                <a:solidFill>
                  <a:srgbClr val="1F1F1F"/>
                </a:solidFill>
                <a:effectLst/>
                <a:latin typeface="Google Sans"/>
              </a:rPr>
              <a:t>ealth </a:t>
            </a:r>
            <a:r>
              <a:rPr lang="en-US" sz="8000" b="1" dirty="0">
                <a:solidFill>
                  <a:srgbClr val="1F1F1F"/>
                </a:solidFill>
                <a:latin typeface="Google Sans"/>
              </a:rPr>
              <a:t>B</a:t>
            </a:r>
            <a:r>
              <a:rPr lang="en-US" sz="8000" b="1" i="0" dirty="0">
                <a:solidFill>
                  <a:srgbClr val="1F1F1F"/>
                </a:solidFill>
                <a:effectLst/>
                <a:latin typeface="Google Sans"/>
              </a:rPr>
              <a:t>uilding </a:t>
            </a:r>
            <a:r>
              <a:rPr lang="en-US" sz="8000" b="1" dirty="0">
                <a:solidFill>
                  <a:srgbClr val="1F1F1F"/>
                </a:solidFill>
                <a:latin typeface="Google Sans"/>
              </a:rPr>
              <a:t>J</a:t>
            </a:r>
            <a:r>
              <a:rPr lang="en-US" sz="8000" b="1" i="0" dirty="0">
                <a:solidFill>
                  <a:srgbClr val="1F1F1F"/>
                </a:solidFill>
                <a:effectLst/>
                <a:latin typeface="Google Sans"/>
              </a:rPr>
              <a:t>ourney.</a:t>
            </a:r>
          </a:p>
          <a:p>
            <a:pPr algn="l">
              <a:lnSpc>
                <a:spcPct val="100000"/>
              </a:lnSpc>
            </a:pPr>
            <a:r>
              <a:rPr lang="en-US" sz="4000" b="0" i="0" dirty="0">
                <a:solidFill>
                  <a:srgbClr val="1F1F1F"/>
                </a:solidFill>
                <a:effectLst/>
              </a:rPr>
              <a:t>Building wealth is a marathon, not a sprint. It takes time, effort, and discipline to save money, invest wisely, and make smart financial decisions.</a:t>
            </a:r>
            <a:endParaRPr lang="en-US" sz="4000" dirty="0"/>
          </a:p>
        </p:txBody>
      </p:sp>
      <p:pic>
        <p:nvPicPr>
          <p:cNvPr id="7" name="Google Shape;113;p4">
            <a:extLst>
              <a:ext uri="{FF2B5EF4-FFF2-40B4-BE49-F238E27FC236}">
                <a16:creationId xmlns:a16="http://schemas.microsoft.com/office/drawing/2014/main" id="{9321BC5F-D477-8D52-D4B7-EE630EB39B5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10594731-7924-9866-BB20-7BD0BAFC3E80}"/>
              </a:ext>
            </a:extLst>
          </p:cNvPr>
          <p:cNvPicPr>
            <a:picLocks noChangeAspect="1"/>
          </p:cNvPicPr>
          <p:nvPr/>
        </p:nvPicPr>
        <p:blipFill>
          <a:blip r:embed="rId4"/>
          <a:stretch>
            <a:fillRect/>
          </a:stretch>
        </p:blipFill>
        <p:spPr>
          <a:xfrm>
            <a:off x="0" y="6296025"/>
            <a:ext cx="12192000" cy="561975"/>
          </a:xfrm>
          <a:prstGeom prst="rect">
            <a:avLst/>
          </a:prstGeom>
        </p:spPr>
      </p:pic>
    </p:spTree>
    <p:extLst>
      <p:ext uri="{BB962C8B-B14F-4D97-AF65-F5344CB8AC3E}">
        <p14:creationId xmlns:p14="http://schemas.microsoft.com/office/powerpoint/2010/main" val="3215754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8209C2F-F988-0627-FD73-7147BF5FBD12}"/>
              </a:ext>
            </a:extLst>
          </p:cNvPr>
          <p:cNvPicPr>
            <a:picLocks noChangeAspect="1"/>
          </p:cNvPicPr>
          <p:nvPr/>
        </p:nvPicPr>
        <p:blipFill>
          <a:blip r:embed="rId2"/>
          <a:stretch>
            <a:fillRect/>
          </a:stretch>
        </p:blipFill>
        <p:spPr>
          <a:xfrm>
            <a:off x="0" y="6908"/>
            <a:ext cx="12192000" cy="6844184"/>
          </a:xfrm>
          <a:prstGeom prst="rect">
            <a:avLst/>
          </a:prstGeom>
        </p:spPr>
      </p:pic>
    </p:spTree>
    <p:extLst>
      <p:ext uri="{BB962C8B-B14F-4D97-AF65-F5344CB8AC3E}">
        <p14:creationId xmlns:p14="http://schemas.microsoft.com/office/powerpoint/2010/main" val="2349880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F932B4-1F2A-2582-D5CC-2EF31EFA9C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84912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B9E2D-F7F9-68FB-7A2F-EC19EC63DB7E}"/>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C3360E4F-0FA7-25EA-EFD8-61962BDA93B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12375079-D6E7-C0CC-A7E5-64F1B66B9E28}"/>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62B6ED95-20DE-338D-AD59-C7794E567CFC}"/>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BD8A1144-E3EC-6525-EDF2-19A9E3FA31AB}"/>
              </a:ext>
            </a:extLst>
          </p:cNvPr>
          <p:cNvSpPr txBox="1"/>
          <p:nvPr/>
        </p:nvSpPr>
        <p:spPr>
          <a:xfrm>
            <a:off x="111342" y="1074509"/>
            <a:ext cx="11969316" cy="5262979"/>
          </a:xfrm>
          <a:prstGeom prst="rect">
            <a:avLst/>
          </a:prstGeom>
          <a:noFill/>
        </p:spPr>
        <p:txBody>
          <a:bodyPr wrap="square">
            <a:spAutoFit/>
          </a:bodyPr>
          <a:lstStyle/>
          <a:p>
            <a:endParaRPr lang="en-US" sz="1600" dirty="0"/>
          </a:p>
          <a:p>
            <a:r>
              <a:rPr lang="en-US" sz="6000" b="1" dirty="0">
                <a:latin typeface="Arial Black" panose="020B0A04020102020204" pitchFamily="34" charset="0"/>
              </a:rPr>
              <a:t>THE TALE OF TWO AGIS: WHY THIS NUMBER IS MORE THAN JUST A LINE ON YOUR TAX RETURN</a:t>
            </a:r>
          </a:p>
          <a:p>
            <a:pPr algn="r"/>
            <a:endParaRPr lang="en-US" sz="4000" b="1" dirty="0"/>
          </a:p>
          <a:p>
            <a:pPr algn="r"/>
            <a:r>
              <a:rPr lang="en-US" sz="4000" b="1" dirty="0"/>
              <a:t>Reading by Jonas Oware</a:t>
            </a:r>
            <a:endParaRPr lang="en-US" sz="4000" dirty="0"/>
          </a:p>
        </p:txBody>
      </p:sp>
    </p:spTree>
    <p:extLst>
      <p:ext uri="{BB962C8B-B14F-4D97-AF65-F5344CB8AC3E}">
        <p14:creationId xmlns:p14="http://schemas.microsoft.com/office/powerpoint/2010/main" val="30245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C443-E1A4-A39D-A48F-FEEA6EA9D504}"/>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4FE4FC8D-1F8E-EB0D-9318-B4DD8E852F6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25CEF5BA-BE5D-D89A-B1EB-CFEB5A34E4C4}"/>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A2EA22A1-B26D-9E68-9B3F-33DCCAE93782}"/>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pic>
        <p:nvPicPr>
          <p:cNvPr id="1028" name="Picture 4" descr="Young woman sits at her home office working on her finances.">
            <a:extLst>
              <a:ext uri="{FF2B5EF4-FFF2-40B4-BE49-F238E27FC236}">
                <a16:creationId xmlns:a16="http://schemas.microsoft.com/office/drawing/2014/main" id="{8634E70C-F672-18F5-4B42-F4BBBD178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75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454A9-BE1C-7B00-D703-A981AA5220E3}"/>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8FA71869-7508-E97B-0796-84C2080F88D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8DDA04B6-5050-BBBD-5077-D2D3273350D2}"/>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50D00AB3-A4F7-F428-E14F-45492D516FA5}"/>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40A4BF2E-83D9-1EF0-1C1D-C92839194C79}"/>
              </a:ext>
            </a:extLst>
          </p:cNvPr>
          <p:cNvSpPr txBox="1"/>
          <p:nvPr/>
        </p:nvSpPr>
        <p:spPr>
          <a:xfrm>
            <a:off x="270163" y="1267691"/>
            <a:ext cx="11700163" cy="5016758"/>
          </a:xfrm>
          <a:prstGeom prst="rect">
            <a:avLst/>
          </a:prstGeom>
          <a:noFill/>
        </p:spPr>
        <p:txBody>
          <a:bodyPr wrap="square">
            <a:spAutoFit/>
          </a:bodyPr>
          <a:lstStyle/>
          <a:p>
            <a:r>
              <a:rPr lang="en-US" sz="8000" b="1" dirty="0">
                <a:solidFill>
                  <a:schemeClr val="accent6">
                    <a:lumMod val="50000"/>
                  </a:schemeClr>
                </a:solidFill>
                <a:latin typeface="ADLaM Display" panose="02010000000000000000" pitchFamily="2" charset="0"/>
                <a:ea typeface="ADLaM Display" panose="02010000000000000000" pitchFamily="2" charset="0"/>
                <a:cs typeface="ADLaM Display" panose="02010000000000000000" pitchFamily="2" charset="0"/>
              </a:rPr>
              <a:t>UNDERSTANDING YOUR ADJUSTED GROSS INCOME (AGI) AND WHY IT MATTERS</a:t>
            </a:r>
          </a:p>
        </p:txBody>
      </p:sp>
    </p:spTree>
    <p:extLst>
      <p:ext uri="{BB962C8B-B14F-4D97-AF65-F5344CB8AC3E}">
        <p14:creationId xmlns:p14="http://schemas.microsoft.com/office/powerpoint/2010/main" val="2324259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E1396-144D-263A-575E-5D0B9D0ECDB9}"/>
            </a:ext>
          </a:extLst>
        </p:cNvPr>
        <p:cNvGrpSpPr/>
        <p:nvPr/>
      </p:nvGrpSpPr>
      <p:grpSpPr>
        <a:xfrm>
          <a:off x="0" y="0"/>
          <a:ext cx="0" cy="0"/>
          <a:chOff x="0" y="0"/>
          <a:chExt cx="0" cy="0"/>
        </a:xfrm>
      </p:grpSpPr>
      <p:pic>
        <p:nvPicPr>
          <p:cNvPr id="7" name="Google Shape;113;p4">
            <a:extLst>
              <a:ext uri="{FF2B5EF4-FFF2-40B4-BE49-F238E27FC236}">
                <a16:creationId xmlns:a16="http://schemas.microsoft.com/office/drawing/2014/main" id="{2A0F22CC-7294-1F44-7645-465D7CD32B3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342" y="38004"/>
            <a:ext cx="3170657" cy="894384"/>
          </a:xfrm>
          <a:prstGeom prst="rect">
            <a:avLst/>
          </a:prstGeom>
          <a:noFill/>
          <a:ln>
            <a:noFill/>
          </a:ln>
        </p:spPr>
      </p:pic>
      <p:pic>
        <p:nvPicPr>
          <p:cNvPr id="2" name="Picture 1">
            <a:extLst>
              <a:ext uri="{FF2B5EF4-FFF2-40B4-BE49-F238E27FC236}">
                <a16:creationId xmlns:a16="http://schemas.microsoft.com/office/drawing/2014/main" id="{CC39226A-22EA-A285-F817-483AD1868137}"/>
              </a:ext>
            </a:extLst>
          </p:cNvPr>
          <p:cNvPicPr>
            <a:picLocks noChangeAspect="1"/>
          </p:cNvPicPr>
          <p:nvPr/>
        </p:nvPicPr>
        <p:blipFill>
          <a:blip r:embed="rId4"/>
          <a:stretch>
            <a:fillRect/>
          </a:stretch>
        </p:blipFill>
        <p:spPr>
          <a:xfrm>
            <a:off x="0" y="6296025"/>
            <a:ext cx="12192000" cy="561975"/>
          </a:xfrm>
          <a:prstGeom prst="rect">
            <a:avLst/>
          </a:prstGeom>
        </p:spPr>
      </p:pic>
      <p:sp>
        <p:nvSpPr>
          <p:cNvPr id="8" name="TextBox 7">
            <a:extLst>
              <a:ext uri="{FF2B5EF4-FFF2-40B4-BE49-F238E27FC236}">
                <a16:creationId xmlns:a16="http://schemas.microsoft.com/office/drawing/2014/main" id="{745960D7-A884-0DDF-7EE6-C9961AE667D5}"/>
              </a:ext>
            </a:extLst>
          </p:cNvPr>
          <p:cNvSpPr txBox="1"/>
          <p:nvPr/>
        </p:nvSpPr>
        <p:spPr>
          <a:xfrm>
            <a:off x="6106391" y="300530"/>
            <a:ext cx="6098344" cy="369332"/>
          </a:xfrm>
          <a:prstGeom prst="rect">
            <a:avLst/>
          </a:prstGeom>
          <a:noFill/>
        </p:spPr>
        <p:txBody>
          <a:bodyPr wrap="square">
            <a:spAutoFit/>
          </a:bodyPr>
          <a:lstStyle/>
          <a:p>
            <a:pPr>
              <a:lnSpc>
                <a:spcPct val="100000"/>
              </a:lnSpc>
            </a:pPr>
            <a:r>
              <a:rPr lang="en-US" sz="1800" b="1" dirty="0">
                <a:solidFill>
                  <a:srgbClr val="1F1F1F"/>
                </a:solidFill>
                <a:latin typeface="Google Sans"/>
              </a:rPr>
              <a:t>W</a:t>
            </a:r>
            <a:r>
              <a:rPr lang="en-US" sz="1800" b="1" i="0" dirty="0">
                <a:solidFill>
                  <a:srgbClr val="1F1F1F"/>
                </a:solidFill>
                <a:effectLst/>
                <a:latin typeface="Google Sans"/>
              </a:rPr>
              <a:t>ealth </a:t>
            </a:r>
            <a:r>
              <a:rPr lang="en-US" sz="1800" b="1" dirty="0">
                <a:solidFill>
                  <a:srgbClr val="1F1F1F"/>
                </a:solidFill>
                <a:latin typeface="Google Sans"/>
              </a:rPr>
              <a:t>B</a:t>
            </a:r>
            <a:r>
              <a:rPr lang="en-US" sz="1800" b="1" i="0" dirty="0">
                <a:solidFill>
                  <a:srgbClr val="1F1F1F"/>
                </a:solidFill>
                <a:effectLst/>
                <a:latin typeface="Google Sans"/>
              </a:rPr>
              <a:t>uilding </a:t>
            </a:r>
            <a:r>
              <a:rPr lang="en-US" sz="1800" b="1" dirty="0">
                <a:solidFill>
                  <a:srgbClr val="1F1F1F"/>
                </a:solidFill>
                <a:latin typeface="Google Sans"/>
              </a:rPr>
              <a:t>J</a:t>
            </a:r>
            <a:r>
              <a:rPr lang="en-US" sz="1800" b="1" i="0" dirty="0">
                <a:solidFill>
                  <a:srgbClr val="1F1F1F"/>
                </a:solidFill>
                <a:effectLst/>
                <a:latin typeface="Google Sans"/>
              </a:rPr>
              <a:t>ourney.</a:t>
            </a:r>
          </a:p>
        </p:txBody>
      </p:sp>
      <p:sp>
        <p:nvSpPr>
          <p:cNvPr id="4" name="TextBox 3">
            <a:extLst>
              <a:ext uri="{FF2B5EF4-FFF2-40B4-BE49-F238E27FC236}">
                <a16:creationId xmlns:a16="http://schemas.microsoft.com/office/drawing/2014/main" id="{527FBDA6-B7A5-49C2-775D-5BD5E25907F8}"/>
              </a:ext>
            </a:extLst>
          </p:cNvPr>
          <p:cNvSpPr txBox="1"/>
          <p:nvPr/>
        </p:nvSpPr>
        <p:spPr>
          <a:xfrm>
            <a:off x="332509" y="1163782"/>
            <a:ext cx="11617036" cy="4416402"/>
          </a:xfrm>
          <a:prstGeom prst="rect">
            <a:avLst/>
          </a:prstGeom>
          <a:noFill/>
        </p:spPr>
        <p:txBody>
          <a:bodyPr wrap="square">
            <a:spAutoFit/>
          </a:bodyPr>
          <a:lstStyle/>
          <a:p>
            <a:pPr marL="0" marR="0">
              <a:lnSpc>
                <a:spcPct val="115000"/>
              </a:lnSpc>
              <a:spcAft>
                <a:spcPts val="1000"/>
              </a:spcAft>
              <a:buNone/>
            </a:pPr>
            <a:r>
              <a:rPr lang="en-US" sz="6200" dirty="0">
                <a:solidFill>
                  <a:schemeClr val="accent6">
                    <a:lumMod val="50000"/>
                  </a:schemeClr>
                </a:solidFill>
                <a:effectLst/>
                <a:latin typeface="Arial Black" panose="020B0A04020102020204" pitchFamily="34" charset="0"/>
                <a:ea typeface="Times New Roman" panose="02020603050405020304" pitchFamily="18" charset="0"/>
                <a:cs typeface="Times New Roman" panose="02020603050405020304" pitchFamily="18" charset="0"/>
              </a:rPr>
              <a:t>10 KEY REASONS WHY KNOWING YOUR AGI—AND WHETHER IT'S HIGH OR LOW—MATTERS.</a:t>
            </a:r>
            <a:endParaRPr lang="en-US" sz="6200" dirty="0">
              <a:solidFill>
                <a:schemeClr val="accent6">
                  <a:lumMod val="50000"/>
                </a:schemeClr>
              </a:solidFill>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678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309210</TotalTime>
  <Words>7066</Words>
  <Application>Microsoft Office PowerPoint</Application>
  <PresentationFormat>Widescreen</PresentationFormat>
  <Paragraphs>482</Paragraphs>
  <Slides>27</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ADLaM Display</vt:lpstr>
      <vt:lpstr>Arial</vt:lpstr>
      <vt:lpstr>Arial Black</vt:lpstr>
      <vt:lpstr>Calibri</vt:lpstr>
      <vt:lpstr>Calibri Light</vt:lpstr>
      <vt:lpstr>Google Sans</vt:lpstr>
      <vt:lpstr>Roboto</vt:lpstr>
      <vt:lpstr>Roboto Black</vt:lpstr>
      <vt:lpstr>Verdana Pro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jasmine nelson</dc:creator>
  <cp:lastModifiedBy>Gerard Greenidge</cp:lastModifiedBy>
  <cp:revision>145</cp:revision>
  <cp:lastPrinted>2025-07-21T23:28:37Z</cp:lastPrinted>
  <dcterms:created xsi:type="dcterms:W3CDTF">2022-12-01T20:40:36Z</dcterms:created>
  <dcterms:modified xsi:type="dcterms:W3CDTF">2025-08-21T01:13:53Z</dcterms:modified>
</cp:coreProperties>
</file>